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6858000" cx="12192000"/>
  <p:notesSz cx="6858000" cy="9144000"/>
  <p:embeddedFontLst>
    <p:embeddedFont>
      <p:font typeface="Bell M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BellMT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BellMT-italic.fntdata"/><Relationship Id="rId21" Type="http://schemas.openxmlformats.org/officeDocument/2006/relationships/slide" Target="slides/slide16.xml"/><Relationship Id="rId65" Type="http://schemas.openxmlformats.org/officeDocument/2006/relationships/font" Target="fonts/BellM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BellMT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141f84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141f84dec_0_0:notes"/>
          <p:cNvSpPr/>
          <p:nvPr>
            <p:ph idx="2" type="sldImg"/>
          </p:nvPr>
        </p:nvSpPr>
        <p:spPr>
          <a:xfrm>
            <a:off x="381395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wiggly.tif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wiggly.tif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wiggly.tif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914401" y="2130428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828802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09601" y="274638"/>
            <a:ext cx="1097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09601" y="1600203"/>
            <a:ext cx="10973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963086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963086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09601" y="274638"/>
            <a:ext cx="1097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09601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97607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09601" y="274638"/>
            <a:ext cx="1097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609601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09601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93375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93375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09601" y="274638"/>
            <a:ext cx="1097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09603" y="273050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766739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609603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2389720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2389720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389720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09601" y="274638"/>
            <a:ext cx="1097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832812" y="-1623297"/>
            <a:ext cx="4526100" cy="10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285062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697159" y="-812709"/>
            <a:ext cx="5851500" cy="8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09601" y="274638"/>
            <a:ext cx="10973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09601" y="1600203"/>
            <a:ext cx="10973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1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5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737610" y="6356353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0" Type="http://schemas.openxmlformats.org/officeDocument/2006/relationships/image" Target="../media/image31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68.png"/><Relationship Id="rId7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6" Type="http://schemas.openxmlformats.org/officeDocument/2006/relationships/image" Target="../media/image77.png"/><Relationship Id="rId7" Type="http://schemas.openxmlformats.org/officeDocument/2006/relationships/image" Target="../media/image74.jpg"/><Relationship Id="rId8" Type="http://schemas.openxmlformats.org/officeDocument/2006/relationships/image" Target="../media/image7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Relationship Id="rId4" Type="http://schemas.openxmlformats.org/officeDocument/2006/relationships/image" Target="../media/image9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5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Relationship Id="rId4" Type="http://schemas.openxmlformats.org/officeDocument/2006/relationships/image" Target="../media/image93.png"/><Relationship Id="rId5" Type="http://schemas.openxmlformats.org/officeDocument/2006/relationships/image" Target="../media/image91.png"/><Relationship Id="rId6" Type="http://schemas.openxmlformats.org/officeDocument/2006/relationships/image" Target="../media/image9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Relationship Id="rId6" Type="http://schemas.openxmlformats.org/officeDocument/2006/relationships/image" Target="../media/image10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4.png"/><Relationship Id="rId4" Type="http://schemas.openxmlformats.org/officeDocument/2006/relationships/image" Target="../media/image10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6.png"/><Relationship Id="rId4" Type="http://schemas.openxmlformats.org/officeDocument/2006/relationships/image" Target="../media/image104.jpg"/><Relationship Id="rId5" Type="http://schemas.openxmlformats.org/officeDocument/2006/relationships/image" Target="../media/image100.jpg"/><Relationship Id="rId6" Type="http://schemas.openxmlformats.org/officeDocument/2006/relationships/image" Target="../media/image107.jpg"/><Relationship Id="rId7" Type="http://schemas.openxmlformats.org/officeDocument/2006/relationships/image" Target="../media/image98.jpg"/><Relationship Id="rId8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0.jpg"/><Relationship Id="rId4" Type="http://schemas.openxmlformats.org/officeDocument/2006/relationships/image" Target="../media/image100.jpg"/><Relationship Id="rId5" Type="http://schemas.openxmlformats.org/officeDocument/2006/relationships/image" Target="../media/image1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9.jpg"/><Relationship Id="rId4" Type="http://schemas.openxmlformats.org/officeDocument/2006/relationships/image" Target="../media/image113.png"/><Relationship Id="rId5" Type="http://schemas.openxmlformats.org/officeDocument/2006/relationships/image" Target="../media/image99.png"/><Relationship Id="rId6" Type="http://schemas.openxmlformats.org/officeDocument/2006/relationships/image" Target="../media/image10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5.png"/><Relationship Id="rId4" Type="http://schemas.openxmlformats.org/officeDocument/2006/relationships/image" Target="../media/image1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319500" y="3892550"/>
            <a:ext cx="12026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Machine Learning Refined: Foundations, Applications, and Algorithms</a:t>
            </a:r>
            <a:br>
              <a:rPr b="1" i="0" lang="en-US" sz="2400" u="none" cap="none" strike="noStrike">
                <a:solidFill>
                  <a:schemeClr val="dk1"/>
                </a:solidFill>
              </a:rPr>
            </a:br>
            <a:r>
              <a:rPr b="1" lang="en-US" sz="2400"/>
              <a:t>Cambridge University Press (2016)</a:t>
            </a:r>
            <a:endParaRPr b="1" i="0" sz="2400" u="none" cap="none" strike="noStrike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>
            <p:ph type="ctrTitle"/>
          </p:nvPr>
        </p:nvSpPr>
        <p:spPr>
          <a:xfrm>
            <a:off x="82755" y="1766175"/>
            <a:ext cx="12026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/>
              <a:t>Chapter 4: Classification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/>
          <p:nvPr/>
        </p:nvSpPr>
        <p:spPr>
          <a:xfrm>
            <a:off x="-1" y="272002"/>
            <a:ext cx="6092191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 of the softmax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910993" y="2870640"/>
            <a:ext cx="13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353" y="1332710"/>
            <a:ext cx="46767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5112" y="2585135"/>
            <a:ext cx="38290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0887" y="2532746"/>
            <a:ext cx="40481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2408" y="2806607"/>
            <a:ext cx="621771" cy="48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 rotWithShape="1">
          <a:blip r:embed="rId7">
            <a:alphaModFix/>
          </a:blip>
          <a:srcRect b="0" l="0" r="0" t="9287"/>
          <a:stretch/>
        </p:blipFill>
        <p:spPr>
          <a:xfrm>
            <a:off x="2252662" y="1332710"/>
            <a:ext cx="4848225" cy="104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 preferRelativeResize="0"/>
          <p:nvPr/>
        </p:nvPicPr>
        <p:blipFill rotWithShape="1">
          <a:blip r:embed="rId8">
            <a:alphaModFix/>
          </a:blip>
          <a:srcRect b="0" l="0" r="24632" t="0"/>
          <a:stretch/>
        </p:blipFill>
        <p:spPr>
          <a:xfrm>
            <a:off x="2332672" y="4110037"/>
            <a:ext cx="4479608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/>
          <p:nvPr/>
        </p:nvSpPr>
        <p:spPr>
          <a:xfrm>
            <a:off x="886748" y="4398981"/>
            <a:ext cx="18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937198" y="5501231"/>
            <a:ext cx="1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Hessian: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92759" y="5236844"/>
            <a:ext cx="69056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/>
          <p:nvPr/>
        </p:nvSpPr>
        <p:spPr>
          <a:xfrm>
            <a:off x="7728263" y="4432605"/>
            <a:ext cx="1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32998" y="4364485"/>
            <a:ext cx="18383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1462087"/>
            <a:ext cx="10096500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-1" y="272002"/>
            <a:ext cx="3934327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softmax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/>
          <p:nvPr/>
        </p:nvSpPr>
        <p:spPr>
          <a:xfrm>
            <a:off x="1" y="272002"/>
            <a:ext cx="3638550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margin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 rotWithShape="1">
          <a:blip r:embed="rId3">
            <a:alphaModFix/>
          </a:blip>
          <a:srcRect b="3218" l="5100" r="0" t="7082"/>
          <a:stretch/>
        </p:blipFill>
        <p:spPr>
          <a:xfrm>
            <a:off x="3981450" y="282729"/>
            <a:ext cx="7430632" cy="378371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/>
          <p:nvPr/>
        </p:nvSpPr>
        <p:spPr>
          <a:xfrm rot="-106856">
            <a:off x="2212037" y="4582537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36"/>
          <p:cNvPicPr preferRelativeResize="0"/>
          <p:nvPr/>
        </p:nvPicPr>
        <p:blipFill rotWithShape="1">
          <a:blip r:embed="rId4">
            <a:alphaModFix/>
          </a:blip>
          <a:srcRect b="49501" l="7570" r="0" t="2068"/>
          <a:stretch/>
        </p:blipFill>
        <p:spPr>
          <a:xfrm>
            <a:off x="2412329" y="4382551"/>
            <a:ext cx="1137133" cy="4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 rotWithShape="1">
          <a:blip r:embed="rId5">
            <a:alphaModFix/>
          </a:blip>
          <a:srcRect b="4386" l="16426" r="63347" t="5000"/>
          <a:stretch/>
        </p:blipFill>
        <p:spPr>
          <a:xfrm>
            <a:off x="758589" y="4808430"/>
            <a:ext cx="400050" cy="53404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/>
          <p:nvPr/>
        </p:nvSpPr>
        <p:spPr>
          <a:xfrm rot="-1073443">
            <a:off x="2198818" y="5536319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36"/>
          <p:cNvPicPr preferRelativeResize="0"/>
          <p:nvPr/>
        </p:nvPicPr>
        <p:blipFill rotWithShape="1">
          <a:blip r:embed="rId4">
            <a:alphaModFix/>
          </a:blip>
          <a:srcRect b="2758" l="0" r="7264" t="51404"/>
          <a:stretch/>
        </p:blipFill>
        <p:spPr>
          <a:xfrm>
            <a:off x="2414427" y="5374838"/>
            <a:ext cx="1140894" cy="385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6"/>
          <p:cNvCxnSpPr/>
          <p:nvPr/>
        </p:nvCxnSpPr>
        <p:spPr>
          <a:xfrm flipH="1" rot="10800000">
            <a:off x="1158639" y="4696218"/>
            <a:ext cx="963107" cy="370791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05" name="Google Shape;405;p36"/>
          <p:cNvCxnSpPr>
            <a:stCxn id="401" idx="3"/>
          </p:cNvCxnSpPr>
          <p:nvPr/>
        </p:nvCxnSpPr>
        <p:spPr>
          <a:xfrm>
            <a:off x="1158639" y="5075454"/>
            <a:ext cx="943200" cy="51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06" name="Google Shape;406;p36"/>
          <p:cNvCxnSpPr/>
          <p:nvPr/>
        </p:nvCxnSpPr>
        <p:spPr>
          <a:xfrm>
            <a:off x="6883300" y="4577264"/>
            <a:ext cx="1214708" cy="370254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07" name="Google Shape;407;p36"/>
          <p:cNvCxnSpPr/>
          <p:nvPr/>
        </p:nvCxnSpPr>
        <p:spPr>
          <a:xfrm flipH="1" rot="10800000">
            <a:off x="6908655" y="5123404"/>
            <a:ext cx="1189353" cy="376496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pic>
        <p:nvPicPr>
          <p:cNvPr id="408" name="Google Shape;408;p36"/>
          <p:cNvPicPr preferRelativeResize="0"/>
          <p:nvPr/>
        </p:nvPicPr>
        <p:blipFill rotWithShape="1">
          <a:blip r:embed="rId6">
            <a:alphaModFix/>
          </a:blip>
          <a:srcRect b="5415" l="0" r="8854" t="7924"/>
          <a:stretch/>
        </p:blipFill>
        <p:spPr>
          <a:xfrm>
            <a:off x="9200342" y="5451490"/>
            <a:ext cx="416751" cy="55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6"/>
          <p:cNvPicPr preferRelativeResize="0"/>
          <p:nvPr/>
        </p:nvPicPr>
        <p:blipFill rotWithShape="1">
          <a:blip r:embed="rId7">
            <a:alphaModFix/>
          </a:blip>
          <a:srcRect b="0" l="0" r="0" t="53999"/>
          <a:stretch/>
        </p:blipFill>
        <p:spPr>
          <a:xfrm>
            <a:off x="4612844" y="5419812"/>
            <a:ext cx="2138583" cy="45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6"/>
          <p:cNvPicPr preferRelativeResize="0"/>
          <p:nvPr/>
        </p:nvPicPr>
        <p:blipFill rotWithShape="1">
          <a:blip r:embed="rId7">
            <a:alphaModFix/>
          </a:blip>
          <a:srcRect b="45446" l="4434" r="11322" t="8583"/>
          <a:stretch/>
        </p:blipFill>
        <p:spPr>
          <a:xfrm>
            <a:off x="4703961" y="4373288"/>
            <a:ext cx="1783118" cy="45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50742" y="4848415"/>
            <a:ext cx="2331870" cy="45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6724" y="6181282"/>
            <a:ext cx="3920738" cy="443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6"/>
          <p:cNvCxnSpPr/>
          <p:nvPr/>
        </p:nvCxnSpPr>
        <p:spPr>
          <a:xfrm>
            <a:off x="3726163" y="4602195"/>
            <a:ext cx="808065" cy="576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14" name="Google Shape;414;p36"/>
          <p:cNvCxnSpPr/>
          <p:nvPr/>
        </p:nvCxnSpPr>
        <p:spPr>
          <a:xfrm>
            <a:off x="3726164" y="5588464"/>
            <a:ext cx="808065" cy="576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 txBox="1"/>
          <p:nvPr/>
        </p:nvSpPr>
        <p:spPr>
          <a:xfrm>
            <a:off x="498563" y="2357991"/>
            <a:ext cx="10859248" cy="2268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margin perceptron doesn’t have the issue of trivial minimum at zero but is still non-differentiable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could once again approximate the max function with softmax, by replacing each summand with   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530" y="1208683"/>
            <a:ext cx="5424520" cy="98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2087" y="3964177"/>
            <a:ext cx="6829175" cy="6018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 txBox="1"/>
          <p:nvPr/>
        </p:nvSpPr>
        <p:spPr>
          <a:xfrm>
            <a:off x="615324" y="4822179"/>
            <a:ext cx="10859248" cy="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alternative way is to replace each summand with its squared version, resulting in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margin perceptron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cost function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3144" y="5545369"/>
            <a:ext cx="5784666" cy="108338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7"/>
          <p:cNvSpPr/>
          <p:nvPr/>
        </p:nvSpPr>
        <p:spPr>
          <a:xfrm>
            <a:off x="0" y="272002"/>
            <a:ext cx="5143499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(squared) margin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0" y="272002"/>
            <a:ext cx="7166610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 of the squared margin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353" y="1332710"/>
            <a:ext cx="46767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4464" y="1318032"/>
            <a:ext cx="5784666" cy="108338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/>
          <p:nvPr/>
        </p:nvSpPr>
        <p:spPr>
          <a:xfrm>
            <a:off x="927793" y="293791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2837" y="2686035"/>
            <a:ext cx="38290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6035" y="4132897"/>
            <a:ext cx="56197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4653" y="5411152"/>
            <a:ext cx="30384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/>
          <p:nvPr/>
        </p:nvSpPr>
        <p:spPr>
          <a:xfrm>
            <a:off x="953998" y="4432606"/>
            <a:ext cx="20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953998" y="5551681"/>
            <a:ext cx="15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Hessian: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6241228" y="5564126"/>
            <a:ext cx="9253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6610" y="5476524"/>
            <a:ext cx="3448050" cy="516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517" y="1678305"/>
            <a:ext cx="968692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/>
          <p:nvPr/>
        </p:nvSpPr>
        <p:spPr>
          <a:xfrm>
            <a:off x="0" y="272002"/>
            <a:ext cx="4994910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squared margin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303" y="1887457"/>
            <a:ext cx="9201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0105" y="3889948"/>
            <a:ext cx="61055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0343" y="5686759"/>
            <a:ext cx="35337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/>
          <p:nvPr/>
        </p:nvSpPr>
        <p:spPr>
          <a:xfrm>
            <a:off x="0" y="272002"/>
            <a:ext cx="3520440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accuracy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576123" y="1318887"/>
            <a:ext cx="10859248" cy="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way of evaluating the performance of a learned classifier is to count the number of points that end up on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wrong side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classifier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576123" y="3341308"/>
            <a:ext cx="10859248" cy="160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Summing the expression above over the entire dataset gives the total number of incorrectly classified points, also known as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counting cost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682803" y="5133851"/>
            <a:ext cx="10859248" cy="160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metric called the classification accuracy uses the counting cost to determine the ratio of correctly classified points in the dataset, defined as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/>
          <p:nvPr/>
        </p:nvSpPr>
        <p:spPr>
          <a:xfrm>
            <a:off x="-1" y="272002"/>
            <a:ext cx="7069541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Perceptrons as surrogates of the counting cost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0" l="4800" r="2639" t="5050"/>
          <a:stretch/>
        </p:blipFill>
        <p:spPr>
          <a:xfrm>
            <a:off x="160022" y="1897380"/>
            <a:ext cx="8822054" cy="477774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/>
          <p:nvPr/>
        </p:nvSpPr>
        <p:spPr>
          <a:xfrm>
            <a:off x="9308505" y="2234657"/>
            <a:ext cx="17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perceptron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9307385" y="2606192"/>
            <a:ext cx="23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softmax perceptron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9307385" y="2977727"/>
            <a:ext cx="25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 perceptron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9383650" y="3331148"/>
            <a:ext cx="31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 margin perceptron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9281350" y="3800960"/>
            <a:ext cx="3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margin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1"/>
          <p:cNvSpPr/>
          <p:nvPr/>
        </p:nvSpPr>
        <p:spPr>
          <a:xfrm>
            <a:off x="9281378" y="4234694"/>
            <a:ext cx="1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counting cost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1"/>
          <p:cNvCxnSpPr/>
          <p:nvPr/>
        </p:nvCxnSpPr>
        <p:spPr>
          <a:xfrm>
            <a:off x="8212120" y="2396612"/>
            <a:ext cx="1069258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70" name="Google Shape;470;p41"/>
          <p:cNvCxnSpPr/>
          <p:nvPr/>
        </p:nvCxnSpPr>
        <p:spPr>
          <a:xfrm>
            <a:off x="8212120" y="2740741"/>
            <a:ext cx="1069258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71" name="Google Shape;471;p41"/>
          <p:cNvCxnSpPr/>
          <p:nvPr/>
        </p:nvCxnSpPr>
        <p:spPr>
          <a:xfrm>
            <a:off x="8212120" y="4385186"/>
            <a:ext cx="1069258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72" name="Google Shape;472;p41"/>
          <p:cNvCxnSpPr/>
          <p:nvPr/>
        </p:nvCxnSpPr>
        <p:spPr>
          <a:xfrm>
            <a:off x="8212120" y="3521263"/>
            <a:ext cx="1069258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73" name="Google Shape;473;p41"/>
          <p:cNvCxnSpPr/>
          <p:nvPr/>
        </p:nvCxnSpPr>
        <p:spPr>
          <a:xfrm>
            <a:off x="8212120" y="3996812"/>
            <a:ext cx="1069258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74" name="Google Shape;474;p41"/>
          <p:cNvCxnSpPr/>
          <p:nvPr/>
        </p:nvCxnSpPr>
        <p:spPr>
          <a:xfrm>
            <a:off x="8212120" y="3124199"/>
            <a:ext cx="1069258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2"/>
          <p:cNvPicPr preferRelativeResize="0"/>
          <p:nvPr/>
        </p:nvPicPr>
        <p:blipFill rotWithShape="1">
          <a:blip r:embed="rId3">
            <a:alphaModFix/>
          </a:blip>
          <a:srcRect b="49421" l="0" r="0" t="0"/>
          <a:stretch/>
        </p:blipFill>
        <p:spPr>
          <a:xfrm>
            <a:off x="432953" y="1269241"/>
            <a:ext cx="11138482" cy="522709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2"/>
          <p:cNvSpPr/>
          <p:nvPr/>
        </p:nvSpPr>
        <p:spPr>
          <a:xfrm>
            <a:off x="-1" y="272002"/>
            <a:ext cx="7069541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Perceptrons as surrogates of the counting cost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2"/>
          <p:cNvPicPr preferRelativeResize="0"/>
          <p:nvPr/>
        </p:nvPicPr>
        <p:blipFill rotWithShape="1">
          <a:blip r:embed="rId4">
            <a:alphaModFix/>
          </a:blip>
          <a:srcRect b="0" l="0" r="51887" t="0"/>
          <a:stretch/>
        </p:blipFill>
        <p:spPr>
          <a:xfrm>
            <a:off x="3507475" y="1774210"/>
            <a:ext cx="1964119" cy="195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3"/>
          <p:cNvPicPr preferRelativeResize="0"/>
          <p:nvPr/>
        </p:nvPicPr>
        <p:blipFill rotWithShape="1">
          <a:blip r:embed="rId3">
            <a:alphaModFix/>
          </a:blip>
          <a:srcRect b="0" l="0" r="0" t="50164"/>
          <a:stretch/>
        </p:blipFill>
        <p:spPr>
          <a:xfrm>
            <a:off x="394576" y="1351128"/>
            <a:ext cx="11055895" cy="511206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3"/>
          <p:cNvSpPr/>
          <p:nvPr/>
        </p:nvSpPr>
        <p:spPr>
          <a:xfrm>
            <a:off x="-1" y="272002"/>
            <a:ext cx="7069541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Perceptrons as surrogates of the counting cost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43"/>
          <p:cNvPicPr preferRelativeResize="0"/>
          <p:nvPr/>
        </p:nvPicPr>
        <p:blipFill rotWithShape="1">
          <a:blip r:embed="rId4">
            <a:alphaModFix/>
          </a:blip>
          <a:srcRect b="0" l="50599" r="810" t="0"/>
          <a:stretch/>
        </p:blipFill>
        <p:spPr>
          <a:xfrm>
            <a:off x="3534769" y="1774211"/>
            <a:ext cx="1857341" cy="183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1" y="272002"/>
            <a:ext cx="4390141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classification setup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6"/>
          <p:cNvCxnSpPr/>
          <p:nvPr/>
        </p:nvCxnSpPr>
        <p:spPr>
          <a:xfrm flipH="1">
            <a:off x="1025033" y="3874091"/>
            <a:ext cx="2970520" cy="2619615"/>
          </a:xfrm>
          <a:prstGeom prst="straightConnector1">
            <a:avLst/>
          </a:prstGeom>
          <a:noFill/>
          <a:ln cap="rnd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395" l="8095" r="0" t="72570"/>
          <a:stretch/>
        </p:blipFill>
        <p:spPr>
          <a:xfrm>
            <a:off x="5000194" y="4813703"/>
            <a:ext cx="1955497" cy="3803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6"/>
          <p:cNvGrpSpPr/>
          <p:nvPr/>
        </p:nvGrpSpPr>
        <p:grpSpPr>
          <a:xfrm>
            <a:off x="3347291" y="1409052"/>
            <a:ext cx="9530660" cy="2180698"/>
            <a:chOff x="24620" y="1604834"/>
            <a:chExt cx="9530660" cy="2180698"/>
          </a:xfrm>
        </p:grpSpPr>
        <p:grpSp>
          <p:nvGrpSpPr>
            <p:cNvPr id="173" name="Google Shape;173;p26"/>
            <p:cNvGrpSpPr/>
            <p:nvPr/>
          </p:nvGrpSpPr>
          <p:grpSpPr>
            <a:xfrm>
              <a:off x="890189" y="1604834"/>
              <a:ext cx="8665091" cy="2180698"/>
              <a:chOff x="4384016" y="1591186"/>
              <a:chExt cx="8665091" cy="2180698"/>
            </a:xfrm>
          </p:grpSpPr>
          <p:pic>
            <p:nvPicPr>
              <p:cNvPr id="174" name="Google Shape;174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999"/>
              <a:stretch/>
            </p:blipFill>
            <p:spPr>
              <a:xfrm>
                <a:off x="4384016" y="1591186"/>
                <a:ext cx="1977774" cy="5598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26"/>
              <p:cNvSpPr/>
              <p:nvPr/>
            </p:nvSpPr>
            <p:spPr>
              <a:xfrm>
                <a:off x="4525908" y="3187184"/>
                <a:ext cx="7047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Input:  </a:t>
                </a:r>
                <a:r>
                  <a:rPr b="0" i="1" lang="en-US" sz="2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b="0" i="0" lang="en-US" sz="2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-dimensional in general (here </a:t>
                </a:r>
                <a:r>
                  <a:rPr b="0" i="1" lang="en-US" sz="2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 </a:t>
                </a:r>
                <a:r>
                  <a:rPr b="0" i="0" lang="en-US" sz="2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= 2)</a:t>
                </a:r>
                <a:endParaRPr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6" name="Google Shape;176;p26"/>
              <p:cNvCxnSpPr/>
              <p:nvPr/>
            </p:nvCxnSpPr>
            <p:spPr>
              <a:xfrm flipH="1">
                <a:off x="4804576" y="2093301"/>
                <a:ext cx="147" cy="114985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  <p:sp>
            <p:nvSpPr>
              <p:cNvPr id="177" name="Google Shape;177;p26"/>
              <p:cNvSpPr/>
              <p:nvPr/>
            </p:nvSpPr>
            <p:spPr>
              <a:xfrm>
                <a:off x="5018407" y="2749909"/>
                <a:ext cx="8030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(label):  </a:t>
                </a:r>
                <a:r>
                  <a:rPr lang="en-US" sz="2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+1 or -1 (we’ll see multi-class soon)</a:t>
                </a:r>
                <a:endParaRPr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8" name="Google Shape;178;p26"/>
              <p:cNvCxnSpPr/>
              <p:nvPr/>
            </p:nvCxnSpPr>
            <p:spPr>
              <a:xfrm>
                <a:off x="5359255" y="2112778"/>
                <a:ext cx="0" cy="63714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med" w="med" type="stealth"/>
              </a:ln>
            </p:spPr>
          </p:cxnSp>
        </p:grpSp>
        <p:sp>
          <p:nvSpPr>
            <p:cNvPr id="179" name="Google Shape;179;p26"/>
            <p:cNvSpPr/>
            <p:nvPr/>
          </p:nvSpPr>
          <p:spPr>
            <a:xfrm>
              <a:off x="24620" y="1636551"/>
              <a:ext cx="89960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6"/>
          <p:cNvSpPr/>
          <p:nvPr/>
        </p:nvSpPr>
        <p:spPr>
          <a:xfrm rot="-10573544">
            <a:off x="3748328" y="4100871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26"/>
          <p:cNvGrpSpPr/>
          <p:nvPr/>
        </p:nvGrpSpPr>
        <p:grpSpPr>
          <a:xfrm>
            <a:off x="1045721" y="3924812"/>
            <a:ext cx="1845115" cy="1268912"/>
            <a:chOff x="5449276" y="3503706"/>
            <a:chExt cx="1845115" cy="1268912"/>
          </a:xfrm>
        </p:grpSpPr>
        <p:grpSp>
          <p:nvGrpSpPr>
            <p:cNvPr id="182" name="Google Shape;182;p26"/>
            <p:cNvGrpSpPr/>
            <p:nvPr/>
          </p:nvGrpSpPr>
          <p:grpSpPr>
            <a:xfrm rot="-1359005">
              <a:off x="5538524" y="3758759"/>
              <a:ext cx="1475531" cy="759014"/>
              <a:chOff x="7281935" y="337810"/>
              <a:chExt cx="1475531" cy="759014"/>
            </a:xfrm>
          </p:grpSpPr>
          <p:sp>
            <p:nvSpPr>
              <p:cNvPr id="183" name="Google Shape;183;p26"/>
              <p:cNvSpPr/>
              <p:nvPr/>
            </p:nvSpPr>
            <p:spPr>
              <a:xfrm rot="1252149">
                <a:off x="8624811" y="495187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 rot="1252149">
                <a:off x="8386589" y="93168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 rot="1252149">
                <a:off x="7809356" y="816976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 rot="1252149">
                <a:off x="7298766" y="96416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 rot="1252149">
                <a:off x="8120594" y="354641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188;p26"/>
            <p:cNvSpPr/>
            <p:nvPr/>
          </p:nvSpPr>
          <p:spPr>
            <a:xfrm>
              <a:off x="5521230" y="4282304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6033882" y="4004343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12466" y="3503706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6819581" y="3670869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435497" y="4271196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26"/>
          <p:cNvGrpSpPr/>
          <p:nvPr/>
        </p:nvGrpSpPr>
        <p:grpSpPr>
          <a:xfrm>
            <a:off x="2300932" y="5178818"/>
            <a:ext cx="1803387" cy="1678498"/>
            <a:chOff x="6704487" y="4757712"/>
            <a:chExt cx="1803387" cy="1678498"/>
          </a:xfrm>
        </p:grpSpPr>
        <p:grpSp>
          <p:nvGrpSpPr>
            <p:cNvPr id="194" name="Google Shape;194;p26"/>
            <p:cNvGrpSpPr/>
            <p:nvPr/>
          </p:nvGrpSpPr>
          <p:grpSpPr>
            <a:xfrm rot="-2325592">
              <a:off x="6789375" y="5118111"/>
              <a:ext cx="1422770" cy="771659"/>
              <a:chOff x="9319159" y="3333297"/>
              <a:chExt cx="1422770" cy="771659"/>
            </a:xfrm>
          </p:grpSpPr>
          <p:sp>
            <p:nvSpPr>
              <p:cNvPr id="195" name="Google Shape;195;p26"/>
              <p:cNvSpPr/>
              <p:nvPr/>
            </p:nvSpPr>
            <p:spPr>
              <a:xfrm rot="1252149">
                <a:off x="9784607" y="3972301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 rot="1252149">
                <a:off x="10609274" y="3857474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 rot="1252149">
                <a:off x="9335990" y="382336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 rot="1252149">
                <a:off x="10276513" y="3460738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 rot="1252149">
                <a:off x="9653289" y="3350128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" name="Google Shape;200;p26"/>
            <p:cNvSpPr/>
            <p:nvPr/>
          </p:nvSpPr>
          <p:spPr>
            <a:xfrm>
              <a:off x="7294391" y="4825878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7040341" y="5411580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8055506" y="5276624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7492709" y="5864233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984083" y="6066878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26"/>
          <p:cNvGrpSpPr/>
          <p:nvPr/>
        </p:nvGrpSpPr>
        <p:grpSpPr>
          <a:xfrm>
            <a:off x="4847262" y="5394476"/>
            <a:ext cx="5668338" cy="461665"/>
            <a:chOff x="9003321" y="5193049"/>
            <a:chExt cx="5668338" cy="461665"/>
          </a:xfrm>
        </p:grpSpPr>
        <p:sp>
          <p:nvSpPr>
            <p:cNvPr id="206" name="Google Shape;206;p26"/>
            <p:cNvSpPr/>
            <p:nvPr/>
          </p:nvSpPr>
          <p:spPr>
            <a:xfrm>
              <a:off x="9003321" y="5193049"/>
              <a:ext cx="56683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Goal: 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proper values for </a:t>
              </a: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26"/>
            <p:cNvPicPr preferRelativeResize="0"/>
            <p:nvPr/>
          </p:nvPicPr>
          <p:blipFill rotWithShape="1">
            <a:blip r:embed="rId3">
              <a:alphaModFix/>
            </a:blip>
            <a:srcRect b="1328" l="8096" r="82897" t="72570"/>
            <a:stretch/>
          </p:blipFill>
          <p:spPr>
            <a:xfrm>
              <a:off x="12951044" y="5204770"/>
              <a:ext cx="191636" cy="367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6"/>
            <p:cNvPicPr preferRelativeResize="0"/>
            <p:nvPr/>
          </p:nvPicPr>
          <p:blipFill rotWithShape="1">
            <a:blip r:embed="rId3">
              <a:alphaModFix/>
            </a:blip>
            <a:srcRect b="-3508" l="48401" r="37487" t="72570"/>
            <a:stretch/>
          </p:blipFill>
          <p:spPr>
            <a:xfrm>
              <a:off x="13964173" y="5206242"/>
              <a:ext cx="300251" cy="4352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4"/>
          <p:cNvPicPr preferRelativeResize="0"/>
          <p:nvPr/>
        </p:nvPicPr>
        <p:blipFill rotWithShape="1">
          <a:blip r:embed="rId3">
            <a:alphaModFix/>
          </a:blip>
          <a:srcRect b="0" l="0" r="14250" t="0"/>
          <a:stretch/>
        </p:blipFill>
        <p:spPr>
          <a:xfrm>
            <a:off x="914313" y="1146225"/>
            <a:ext cx="10750363" cy="559576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4"/>
          <p:cNvSpPr/>
          <p:nvPr/>
        </p:nvSpPr>
        <p:spPr>
          <a:xfrm>
            <a:off x="-1" y="272002"/>
            <a:ext cx="6059607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Softmax vs. squared margin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4"/>
          <p:cNvPicPr preferRelativeResize="0"/>
          <p:nvPr/>
        </p:nvPicPr>
        <p:blipFill rotWithShape="1">
          <a:blip r:embed="rId3">
            <a:alphaModFix/>
          </a:blip>
          <a:srcRect b="80694" l="85497" r="0" t="4169"/>
          <a:stretch/>
        </p:blipFill>
        <p:spPr>
          <a:xfrm>
            <a:off x="6059605" y="212842"/>
            <a:ext cx="1876567" cy="87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092" y="3332492"/>
            <a:ext cx="11175037" cy="8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"/>
          <p:cNvSpPr/>
          <p:nvPr/>
        </p:nvSpPr>
        <p:spPr>
          <a:xfrm>
            <a:off x="0" y="786063"/>
            <a:ext cx="9031705" cy="3240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/>
          <p:nvPr/>
        </p:nvSpPr>
        <p:spPr>
          <a:xfrm>
            <a:off x="-1" y="272002"/>
            <a:ext cx="8911989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logistic regression perspective on softmax perceptron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576123" y="1387126"/>
            <a:ext cx="10859248" cy="1317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classification can be geometrically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viewed as a particular instance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8" name="Google Shape;508;p46"/>
          <p:cNvGrpSpPr/>
          <p:nvPr/>
        </p:nvGrpSpPr>
        <p:grpSpPr>
          <a:xfrm>
            <a:off x="576123" y="3036399"/>
            <a:ext cx="10859248" cy="1467371"/>
            <a:chOff x="576123" y="1948959"/>
            <a:chExt cx="10859248" cy="455322"/>
          </a:xfrm>
        </p:grpSpPr>
        <p:sp>
          <p:nvSpPr>
            <p:cNvPr id="509" name="Google Shape;509;p46"/>
            <p:cNvSpPr txBox="1"/>
            <p:nvPr/>
          </p:nvSpPr>
          <p:spPr>
            <a:xfrm>
              <a:off x="576123" y="1948959"/>
              <a:ext cx="10859248" cy="455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this case the output is discrete, taking on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two fixed values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0" name="Google Shape;51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32250" y="2092811"/>
              <a:ext cx="1833348" cy="162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1" name="Google Shape;511;p46"/>
          <p:cNvSpPr txBox="1"/>
          <p:nvPr/>
        </p:nvSpPr>
        <p:spPr>
          <a:xfrm>
            <a:off x="576123" y="4763069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 regression perspective, linear classification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equivalent to fitting a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function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given data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6"/>
          <p:cNvPicPr preferRelativeResize="0"/>
          <p:nvPr/>
        </p:nvPicPr>
        <p:blipFill rotWithShape="1">
          <a:blip r:embed="rId4">
            <a:alphaModFix/>
          </a:blip>
          <a:srcRect b="14986" l="2222" r="55319" t="6814"/>
          <a:stretch/>
        </p:blipFill>
        <p:spPr>
          <a:xfrm>
            <a:off x="7397087" y="1318886"/>
            <a:ext cx="4599296" cy="47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6"/>
          <p:cNvSpPr/>
          <p:nvPr/>
        </p:nvSpPr>
        <p:spPr>
          <a:xfrm>
            <a:off x="8911988" y="6372366"/>
            <a:ext cx="1449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1-D input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/>
          <p:nvPr/>
        </p:nvSpPr>
        <p:spPr>
          <a:xfrm>
            <a:off x="-1" y="272002"/>
            <a:ext cx="8911989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logistic regression perspective on softmax perceptron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576123" y="1387126"/>
            <a:ext cx="10859248" cy="1317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classification can be geometrically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viewed as a particular instance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p47"/>
          <p:cNvGrpSpPr/>
          <p:nvPr/>
        </p:nvGrpSpPr>
        <p:grpSpPr>
          <a:xfrm>
            <a:off x="576123" y="3022751"/>
            <a:ext cx="10859248" cy="1467371"/>
            <a:chOff x="576123" y="1948959"/>
            <a:chExt cx="10859248" cy="455322"/>
          </a:xfrm>
        </p:grpSpPr>
        <p:sp>
          <p:nvSpPr>
            <p:cNvPr id="521" name="Google Shape;521;p47"/>
            <p:cNvSpPr txBox="1"/>
            <p:nvPr/>
          </p:nvSpPr>
          <p:spPr>
            <a:xfrm>
              <a:off x="576123" y="1948959"/>
              <a:ext cx="10859248" cy="455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this case the output is discrete, taking on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two fixed values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2" name="Google Shape;522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97700" y="2092803"/>
              <a:ext cx="1833348" cy="162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47"/>
          <p:cNvSpPr txBox="1"/>
          <p:nvPr/>
        </p:nvSpPr>
        <p:spPr>
          <a:xfrm>
            <a:off x="576123" y="4763069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 regression perspective, linear classification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equivalent to fitting a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function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given data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47"/>
          <p:cNvPicPr preferRelativeResize="0"/>
          <p:nvPr/>
        </p:nvPicPr>
        <p:blipFill rotWithShape="1">
          <a:blip r:embed="rId4">
            <a:alphaModFix/>
          </a:blip>
          <a:srcRect b="931" l="48894" r="2811" t="7120"/>
          <a:stretch/>
        </p:blipFill>
        <p:spPr>
          <a:xfrm>
            <a:off x="7206019" y="1027906"/>
            <a:ext cx="4926842" cy="52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7"/>
          <p:cNvSpPr/>
          <p:nvPr/>
        </p:nvSpPr>
        <p:spPr>
          <a:xfrm>
            <a:off x="8911988" y="6372366"/>
            <a:ext cx="14494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2-D input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"/>
          <p:cNvSpPr/>
          <p:nvPr/>
        </p:nvSpPr>
        <p:spPr>
          <a:xfrm>
            <a:off x="0" y="272002"/>
            <a:ext cx="4135272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a step function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" name="Google Shape;531;p48"/>
          <p:cNvGrpSpPr/>
          <p:nvPr/>
        </p:nvGrpSpPr>
        <p:grpSpPr>
          <a:xfrm>
            <a:off x="600501" y="1394292"/>
            <a:ext cx="10859248" cy="1338049"/>
            <a:chOff x="0" y="1435236"/>
            <a:chExt cx="10859248" cy="1338049"/>
          </a:xfrm>
        </p:grpSpPr>
        <p:sp>
          <p:nvSpPr>
            <p:cNvPr id="532" name="Google Shape;532;p48"/>
            <p:cNvSpPr txBox="1"/>
            <p:nvPr/>
          </p:nvSpPr>
          <p:spPr>
            <a:xfrm>
              <a:off x="0" y="1455364"/>
              <a:ext cx="10859248" cy="1317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step function taking values on                   can be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written explicitly as 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3" name="Google Shape;53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70766" y="1435236"/>
              <a:ext cx="12668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738" y="2220204"/>
            <a:ext cx="54006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 rotWithShape="1">
          <a:blip r:embed="rId5">
            <a:alphaModFix/>
          </a:blip>
          <a:srcRect b="931" l="48894" r="2811" t="7120"/>
          <a:stretch/>
        </p:blipFill>
        <p:spPr>
          <a:xfrm>
            <a:off x="7151427" y="877780"/>
            <a:ext cx="4926842" cy="524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6">
            <a:alphaModFix/>
          </a:blip>
          <a:srcRect b="-149" l="0" r="5251" t="0"/>
          <a:stretch/>
        </p:blipFill>
        <p:spPr>
          <a:xfrm>
            <a:off x="6451385" y="4354646"/>
            <a:ext cx="1723741" cy="42926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/>
          <p:nvPr/>
        </p:nvSpPr>
        <p:spPr>
          <a:xfrm rot="305532">
            <a:off x="8210841" y="4620692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36292" y="5415832"/>
            <a:ext cx="3171825" cy="48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48"/>
          <p:cNvGrpSpPr/>
          <p:nvPr/>
        </p:nvGrpSpPr>
        <p:grpSpPr>
          <a:xfrm>
            <a:off x="736076" y="4110414"/>
            <a:ext cx="10859100" cy="1317900"/>
            <a:chOff x="736076" y="3851105"/>
            <a:chExt cx="10859100" cy="1317900"/>
          </a:xfrm>
        </p:grpSpPr>
        <p:pic>
          <p:nvPicPr>
            <p:cNvPr id="540" name="Google Shape;540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21192" y="3905283"/>
              <a:ext cx="1952625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8"/>
            <p:cNvSpPr txBox="1"/>
            <p:nvPr/>
          </p:nvSpPr>
          <p:spPr>
            <a:xfrm>
              <a:off x="736076" y="3851105"/>
              <a:ext cx="10859100" cy="13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With the choice of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 be compactly written as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/>
          <p:nvPr/>
        </p:nvSpPr>
        <p:spPr>
          <a:xfrm>
            <a:off x="0" y="272002"/>
            <a:ext cx="4135272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a step function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49"/>
          <p:cNvGrpSpPr/>
          <p:nvPr/>
        </p:nvGrpSpPr>
        <p:grpSpPr>
          <a:xfrm>
            <a:off x="600501" y="1394292"/>
            <a:ext cx="10859248" cy="1338049"/>
            <a:chOff x="0" y="1435236"/>
            <a:chExt cx="10859248" cy="1338049"/>
          </a:xfrm>
        </p:grpSpPr>
        <p:sp>
          <p:nvSpPr>
            <p:cNvPr id="548" name="Google Shape;548;p49"/>
            <p:cNvSpPr txBox="1"/>
            <p:nvPr/>
          </p:nvSpPr>
          <p:spPr>
            <a:xfrm>
              <a:off x="0" y="1455364"/>
              <a:ext cx="10859248" cy="1317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step function taking values on                   can be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written explicitly as 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9" name="Google Shape;549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70766" y="1435236"/>
              <a:ext cx="1266825" cy="438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" name="Google Shape;55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738" y="2220204"/>
            <a:ext cx="54006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9"/>
          <p:cNvPicPr preferRelativeResize="0"/>
          <p:nvPr/>
        </p:nvPicPr>
        <p:blipFill rotWithShape="1">
          <a:blip r:embed="rId5">
            <a:alphaModFix/>
          </a:blip>
          <a:srcRect b="931" l="48894" r="2811" t="7120"/>
          <a:stretch/>
        </p:blipFill>
        <p:spPr>
          <a:xfrm>
            <a:off x="7151427" y="877780"/>
            <a:ext cx="4926842" cy="524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9"/>
          <p:cNvPicPr preferRelativeResize="0"/>
          <p:nvPr/>
        </p:nvPicPr>
        <p:blipFill rotWithShape="1">
          <a:blip r:embed="rId6">
            <a:alphaModFix/>
          </a:blip>
          <a:srcRect b="-149" l="0" r="5251" t="0"/>
          <a:stretch/>
        </p:blipFill>
        <p:spPr>
          <a:xfrm>
            <a:off x="6451385" y="4354646"/>
            <a:ext cx="1723741" cy="42926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9"/>
          <p:cNvSpPr/>
          <p:nvPr/>
        </p:nvSpPr>
        <p:spPr>
          <a:xfrm rot="305532">
            <a:off x="8210841" y="4620692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" name="Google Shape;554;p49"/>
          <p:cNvGrpSpPr/>
          <p:nvPr/>
        </p:nvGrpSpPr>
        <p:grpSpPr>
          <a:xfrm>
            <a:off x="635201" y="4127239"/>
            <a:ext cx="10859100" cy="1317900"/>
            <a:chOff x="635201" y="3867930"/>
            <a:chExt cx="10859100" cy="1317900"/>
          </a:xfrm>
        </p:grpSpPr>
        <p:pic>
          <p:nvPicPr>
            <p:cNvPr id="555" name="Google Shape;555;p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21192" y="3905283"/>
              <a:ext cx="1952625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49"/>
            <p:cNvSpPr txBox="1"/>
            <p:nvPr/>
          </p:nvSpPr>
          <p:spPr>
            <a:xfrm>
              <a:off x="635201" y="3867930"/>
              <a:ext cx="10859100" cy="13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With the choice of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 be compactly written as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7" name="Google Shape;55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36292" y="5415832"/>
            <a:ext cx="31718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0"/>
          <p:cNvSpPr/>
          <p:nvPr/>
        </p:nvSpPr>
        <p:spPr>
          <a:xfrm>
            <a:off x="-2" y="272002"/>
            <a:ext cx="7110485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smooth approximation to the step function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50"/>
          <p:cNvPicPr preferRelativeResize="0"/>
          <p:nvPr/>
        </p:nvPicPr>
        <p:blipFill rotWithShape="1">
          <a:blip r:embed="rId3">
            <a:alphaModFix/>
          </a:blip>
          <a:srcRect b="827" l="3538" r="3062" t="5784"/>
          <a:stretch/>
        </p:blipFill>
        <p:spPr>
          <a:xfrm>
            <a:off x="682391" y="2416184"/>
            <a:ext cx="10617958" cy="431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920" y="1450267"/>
            <a:ext cx="2876928" cy="48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/>
          <p:nvPr/>
        </p:nvSpPr>
        <p:spPr>
          <a:xfrm>
            <a:off x="-1" y="272002"/>
            <a:ext cx="2661314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tanh fitting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499" y="2524969"/>
            <a:ext cx="3286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650" y="1735554"/>
            <a:ext cx="317182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1"/>
          <p:cNvSpPr txBox="1"/>
          <p:nvPr/>
        </p:nvSpPr>
        <p:spPr>
          <a:xfrm>
            <a:off x="576123" y="1209704"/>
            <a:ext cx="10859248" cy="512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Approximating the sign function with tanh, the criterion for correct classification </a:t>
            </a:r>
            <a:endParaRPr/>
          </a:p>
        </p:txBody>
      </p:sp>
      <p:sp>
        <p:nvSpPr>
          <p:cNvPr id="573" name="Google Shape;573;p51"/>
          <p:cNvSpPr txBox="1"/>
          <p:nvPr/>
        </p:nvSpPr>
        <p:spPr>
          <a:xfrm>
            <a:off x="576123" y="2242943"/>
            <a:ext cx="10859248" cy="800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becomes</a:t>
            </a:r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576123" y="3011575"/>
            <a:ext cx="10859248" cy="800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equivalently</a:t>
            </a:r>
            <a:endParaRPr/>
          </a:p>
        </p:txBody>
      </p:sp>
      <p:pic>
        <p:nvPicPr>
          <p:cNvPr id="575" name="Google Shape;57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7099" y="3288487"/>
            <a:ext cx="26765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5568" y="4424505"/>
            <a:ext cx="34290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 txBox="1"/>
          <p:nvPr/>
        </p:nvSpPr>
        <p:spPr>
          <a:xfrm>
            <a:off x="585737" y="4055725"/>
            <a:ext cx="10859248" cy="512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Taking the log of both sides yields</a:t>
            </a:r>
            <a:endParaRPr/>
          </a:p>
        </p:txBody>
      </p:sp>
      <p:pic>
        <p:nvPicPr>
          <p:cNvPr id="578" name="Google Shape;57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8830" y="5517184"/>
            <a:ext cx="456247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1"/>
          <p:cNvSpPr txBox="1"/>
          <p:nvPr/>
        </p:nvSpPr>
        <p:spPr>
          <a:xfrm>
            <a:off x="585737" y="5185173"/>
            <a:ext cx="10859248" cy="800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giving the logistic regression problem as  </a:t>
            </a:r>
            <a:endParaRPr/>
          </a:p>
        </p:txBody>
      </p:sp>
      <p:sp>
        <p:nvSpPr>
          <p:cNvPr id="580" name="Google Shape;580;p51"/>
          <p:cNvSpPr/>
          <p:nvPr/>
        </p:nvSpPr>
        <p:spPr>
          <a:xfrm>
            <a:off x="3141583" y="5517184"/>
            <a:ext cx="5076967" cy="1085736"/>
          </a:xfrm>
          <a:prstGeom prst="ellipse">
            <a:avLst/>
          </a:prstGeom>
          <a:solidFill>
            <a:srgbClr val="FF0000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1"/>
          <p:cNvSpPr txBox="1"/>
          <p:nvPr/>
        </p:nvSpPr>
        <p:spPr>
          <a:xfrm>
            <a:off x="8352429" y="5840806"/>
            <a:ext cx="4127725" cy="400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99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F6699"/>
                </a:solidFill>
                <a:latin typeface="Arial"/>
                <a:ea typeface="Arial"/>
                <a:cs typeface="Arial"/>
                <a:sym typeface="Arial"/>
              </a:rPr>
              <a:t>Softmax perceptron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33" y="2220162"/>
            <a:ext cx="10856653" cy="285311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2"/>
          <p:cNvSpPr/>
          <p:nvPr/>
        </p:nvSpPr>
        <p:spPr>
          <a:xfrm>
            <a:off x="-1" y="272002"/>
            <a:ext cx="6400802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classification: the two perspectives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53" y="2062250"/>
            <a:ext cx="10732789" cy="461150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3"/>
          <p:cNvSpPr/>
          <p:nvPr/>
        </p:nvSpPr>
        <p:spPr>
          <a:xfrm>
            <a:off x="-1" y="272002"/>
            <a:ext cx="6400802" cy="7559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classification: the two perspectives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8631" y="1463651"/>
            <a:ext cx="18954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7106" y="1463651"/>
            <a:ext cx="30956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3"/>
          <p:cNvSpPr/>
          <p:nvPr/>
        </p:nvSpPr>
        <p:spPr>
          <a:xfrm rot="5962550">
            <a:off x="2084193" y="1954254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3"/>
          <p:cNvSpPr/>
          <p:nvPr/>
        </p:nvSpPr>
        <p:spPr>
          <a:xfrm rot="5962550">
            <a:off x="9166833" y="2104451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384" y="1769944"/>
            <a:ext cx="34480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4">
            <a:alphaModFix/>
          </a:blip>
          <a:srcRect b="2556" l="3242" r="1110" t="10565"/>
          <a:stretch/>
        </p:blipFill>
        <p:spPr>
          <a:xfrm>
            <a:off x="440615" y="3331048"/>
            <a:ext cx="11275135" cy="3051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0" y="272002"/>
            <a:ext cx="4300724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Classification of future data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3727319" y="1678504"/>
            <a:ext cx="3678555" cy="86868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/>
          <p:nvPr/>
        </p:nvSpPr>
        <p:spPr>
          <a:xfrm>
            <a:off x="0" y="786063"/>
            <a:ext cx="10042358" cy="3240506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Machines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5"/>
          <p:cNvSpPr/>
          <p:nvPr/>
        </p:nvSpPr>
        <p:spPr>
          <a:xfrm>
            <a:off x="-1" y="272002"/>
            <a:ext cx="6946711" cy="75590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SVM perspective on margin perceptron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5"/>
          <p:cNvSpPr txBox="1"/>
          <p:nvPr/>
        </p:nvSpPr>
        <p:spPr>
          <a:xfrm>
            <a:off x="780840" y="1422382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data is separable, there are infinitely many solutions to the margin perceptron problem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09" y="1809948"/>
            <a:ext cx="4925213" cy="3831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/>
          <p:cNvSpPr txBox="1"/>
          <p:nvPr/>
        </p:nvSpPr>
        <p:spPr>
          <a:xfrm>
            <a:off x="780840" y="5791940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Vector Machines suggests to choose the hyperplane with maximal margin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/>
          <p:nvPr/>
        </p:nvSpPr>
        <p:spPr>
          <a:xfrm>
            <a:off x="0" y="272002"/>
            <a:ext cx="4148920" cy="75590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Margin length calculation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920" y="272002"/>
            <a:ext cx="745807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278" y="5498911"/>
            <a:ext cx="5829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6"/>
          <p:cNvPicPr preferRelativeResize="0"/>
          <p:nvPr/>
        </p:nvPicPr>
        <p:blipFill rotWithShape="1">
          <a:blip r:embed="rId5">
            <a:alphaModFix/>
          </a:blip>
          <a:srcRect b="0" l="0" r="0" t="16714"/>
          <a:stretch/>
        </p:blipFill>
        <p:spPr>
          <a:xfrm>
            <a:off x="7232105" y="5444321"/>
            <a:ext cx="2695575" cy="89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9400" y="5583799"/>
            <a:ext cx="621771" cy="48097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/>
          <p:cNvSpPr/>
          <p:nvPr/>
        </p:nvSpPr>
        <p:spPr>
          <a:xfrm rot="-1690904">
            <a:off x="4125622" y="3536610"/>
            <a:ext cx="1310185" cy="12291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/>
          <p:nvPr/>
        </p:nvSpPr>
        <p:spPr>
          <a:xfrm>
            <a:off x="0" y="272002"/>
            <a:ext cx="6332562" cy="75590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 for the maximum margin classifier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085" y="1741226"/>
            <a:ext cx="748665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57"/>
          <p:cNvGrpSpPr/>
          <p:nvPr/>
        </p:nvGrpSpPr>
        <p:grpSpPr>
          <a:xfrm>
            <a:off x="2279176" y="1215938"/>
            <a:ext cx="7342499" cy="1162184"/>
            <a:chOff x="2279176" y="1215938"/>
            <a:chExt cx="7342499" cy="1162184"/>
          </a:xfrm>
        </p:grpSpPr>
        <p:sp>
          <p:nvSpPr>
            <p:cNvPr id="628" name="Google Shape;628;p57"/>
            <p:cNvSpPr/>
            <p:nvPr/>
          </p:nvSpPr>
          <p:spPr>
            <a:xfrm>
              <a:off x="2279176" y="1596948"/>
              <a:ext cx="791571" cy="781174"/>
            </a:xfrm>
            <a:prstGeom prst="ellipse">
              <a:avLst/>
            </a:prstGeom>
            <a:solidFill>
              <a:srgbClr val="FF0000">
                <a:alpha val="2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57"/>
            <p:cNvSpPr txBox="1"/>
            <p:nvPr/>
          </p:nvSpPr>
          <p:spPr>
            <a:xfrm>
              <a:off x="3548420" y="1215938"/>
              <a:ext cx="6073255" cy="400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99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  <a:t>Invesrsely proportional to margin length </a:t>
              </a:r>
              <a:endParaRPr/>
            </a:p>
          </p:txBody>
        </p:sp>
        <p:cxnSp>
          <p:nvCxnSpPr>
            <p:cNvPr id="630" name="Google Shape;630;p57"/>
            <p:cNvCxnSpPr/>
            <p:nvPr/>
          </p:nvCxnSpPr>
          <p:spPr>
            <a:xfrm flipH="1" rot="10800000">
              <a:off x="2961564" y="1416191"/>
              <a:ext cx="627797" cy="325035"/>
            </a:xfrm>
            <a:prstGeom prst="straightConnector1">
              <a:avLst/>
            </a:prstGeom>
            <a:noFill/>
            <a:ln cap="flat" cmpd="sng" w="28575">
              <a:solidFill>
                <a:srgbClr val="FF6699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</p:grpSp>
      <p:grpSp>
        <p:nvGrpSpPr>
          <p:cNvPr id="631" name="Google Shape;631;p57"/>
          <p:cNvGrpSpPr/>
          <p:nvPr/>
        </p:nvGrpSpPr>
        <p:grpSpPr>
          <a:xfrm>
            <a:off x="2171292" y="2329763"/>
            <a:ext cx="10184481" cy="1473661"/>
            <a:chOff x="2171292" y="2329763"/>
            <a:chExt cx="10184481" cy="1473661"/>
          </a:xfrm>
        </p:grpSpPr>
        <p:sp>
          <p:nvSpPr>
            <p:cNvPr id="632" name="Google Shape;632;p57"/>
            <p:cNvSpPr/>
            <p:nvPr/>
          </p:nvSpPr>
          <p:spPr>
            <a:xfrm>
              <a:off x="2171292" y="2329763"/>
              <a:ext cx="4393281" cy="747645"/>
            </a:xfrm>
            <a:prstGeom prst="ellipse">
              <a:avLst/>
            </a:prstGeom>
            <a:solidFill>
              <a:srgbClr val="FF0000">
                <a:alpha val="2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3" name="Google Shape;633;p57"/>
            <p:cNvCxnSpPr>
              <a:stCxn id="632" idx="4"/>
            </p:cNvCxnSpPr>
            <p:nvPr/>
          </p:nvCxnSpPr>
          <p:spPr>
            <a:xfrm>
              <a:off x="4367932" y="3077408"/>
              <a:ext cx="463500" cy="430200"/>
            </a:xfrm>
            <a:prstGeom prst="straightConnector1">
              <a:avLst/>
            </a:prstGeom>
            <a:noFill/>
            <a:ln cap="flat" cmpd="sng" w="28575">
              <a:solidFill>
                <a:srgbClr val="FF6699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  <p:sp>
          <p:nvSpPr>
            <p:cNvPr id="634" name="Google Shape;634;p57"/>
            <p:cNvSpPr txBox="1"/>
            <p:nvPr/>
          </p:nvSpPr>
          <p:spPr>
            <a:xfrm>
              <a:off x="4790364" y="3402918"/>
              <a:ext cx="7565409" cy="400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99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  <a:t>All points should end up on the right side of the classifier </a:t>
              </a:r>
              <a:endParaRPr/>
            </a:p>
          </p:txBody>
        </p:sp>
      </p:grpSp>
      <p:sp>
        <p:nvSpPr>
          <p:cNvPr id="635" name="Google Shape;635;p57"/>
          <p:cNvSpPr txBox="1"/>
          <p:nvPr/>
        </p:nvSpPr>
        <p:spPr>
          <a:xfrm>
            <a:off x="630714" y="4409692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 referred to as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 margin SVM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7"/>
          <p:cNvSpPr txBox="1"/>
          <p:nvPr/>
        </p:nvSpPr>
        <p:spPr>
          <a:xfrm>
            <a:off x="630714" y="4998230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instance of a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Quadratic Program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7"/>
          <p:cNvSpPr txBox="1"/>
          <p:nvPr/>
        </p:nvSpPr>
        <p:spPr>
          <a:xfrm>
            <a:off x="630714" y="5602174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Infeasible when the data isn’t linearly separable!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464" y="1171717"/>
            <a:ext cx="5819775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8"/>
          <p:cNvSpPr/>
          <p:nvPr/>
        </p:nvSpPr>
        <p:spPr>
          <a:xfrm>
            <a:off x="0" y="272002"/>
            <a:ext cx="4230806" cy="75590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 margin SVM: demo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9"/>
          <p:cNvPicPr preferRelativeResize="0"/>
          <p:nvPr/>
        </p:nvPicPr>
        <p:blipFill rotWithShape="1">
          <a:blip r:embed="rId3">
            <a:alphaModFix/>
          </a:blip>
          <a:srcRect b="26577" l="22387" r="23248" t="45582"/>
          <a:stretch/>
        </p:blipFill>
        <p:spPr>
          <a:xfrm>
            <a:off x="2337188" y="4973965"/>
            <a:ext cx="6591868" cy="102358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9"/>
          <p:cNvSpPr/>
          <p:nvPr/>
        </p:nvSpPr>
        <p:spPr>
          <a:xfrm>
            <a:off x="-1" y="272002"/>
            <a:ext cx="2961565" cy="75590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 margin SVM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9"/>
          <p:cNvSpPr txBox="1"/>
          <p:nvPr/>
        </p:nvSpPr>
        <p:spPr>
          <a:xfrm>
            <a:off x="780840" y="1326846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in practice usually isn’t separable, ruling out application of the hard margin SVM model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780840" y="2339056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hard margin problem can be modified by ‘relaxing’  the constraints to allow for possible violations of linear separability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9"/>
          <p:cNvSpPr txBox="1"/>
          <p:nvPr/>
        </p:nvSpPr>
        <p:spPr>
          <a:xfrm>
            <a:off x="780840" y="3392210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popular way of relaxing the constraints is by adding up all of them and bring the sum to the objective, giving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 margin SVM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cost function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59"/>
          <p:cNvGrpSpPr/>
          <p:nvPr/>
        </p:nvGrpSpPr>
        <p:grpSpPr>
          <a:xfrm>
            <a:off x="4747803" y="4203709"/>
            <a:ext cx="6936299" cy="1611142"/>
            <a:chOff x="4747803" y="4203709"/>
            <a:chExt cx="6936299" cy="1611142"/>
          </a:xfrm>
        </p:grpSpPr>
        <p:sp>
          <p:nvSpPr>
            <p:cNvPr id="654" name="Google Shape;654;p59"/>
            <p:cNvSpPr/>
            <p:nvPr/>
          </p:nvSpPr>
          <p:spPr>
            <a:xfrm>
              <a:off x="7888406" y="5135903"/>
              <a:ext cx="327547" cy="678948"/>
            </a:xfrm>
            <a:prstGeom prst="ellipse">
              <a:avLst/>
            </a:prstGeom>
            <a:solidFill>
              <a:srgbClr val="FF0000">
                <a:alpha val="2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9"/>
            <p:cNvSpPr txBox="1"/>
            <p:nvPr/>
          </p:nvSpPr>
          <p:spPr>
            <a:xfrm>
              <a:off x="4747803" y="4203709"/>
              <a:ext cx="6936299" cy="400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99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  <a:t>Controls the trade-off between how well we satisfy the original constraints while seeking a large margin </a:t>
              </a:r>
              <a:endParaRPr/>
            </a:p>
          </p:txBody>
        </p:sp>
        <p:cxnSp>
          <p:nvCxnSpPr>
            <p:cNvPr id="656" name="Google Shape;656;p59"/>
            <p:cNvCxnSpPr>
              <a:stCxn id="654" idx="0"/>
            </p:cNvCxnSpPr>
            <p:nvPr/>
          </p:nvCxnSpPr>
          <p:spPr>
            <a:xfrm rot="10800000">
              <a:off x="8030880" y="4823603"/>
              <a:ext cx="21300" cy="312300"/>
            </a:xfrm>
            <a:prstGeom prst="straightConnector1">
              <a:avLst/>
            </a:prstGeom>
            <a:noFill/>
            <a:ln cap="flat" cmpd="sng" w="28575">
              <a:solidFill>
                <a:srgbClr val="FF6699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</p:grpSp>
      <p:grpSp>
        <p:nvGrpSpPr>
          <p:cNvPr id="657" name="Google Shape;657;p59"/>
          <p:cNvGrpSpPr/>
          <p:nvPr/>
        </p:nvGrpSpPr>
        <p:grpSpPr>
          <a:xfrm>
            <a:off x="3653453" y="5701625"/>
            <a:ext cx="6052170" cy="1016338"/>
            <a:chOff x="3653453" y="5701625"/>
            <a:chExt cx="6052170" cy="1016338"/>
          </a:xfrm>
        </p:grpSpPr>
        <p:sp>
          <p:nvSpPr>
            <p:cNvPr id="658" name="Google Shape;658;p59"/>
            <p:cNvSpPr/>
            <p:nvPr/>
          </p:nvSpPr>
          <p:spPr>
            <a:xfrm rot="-5400000">
              <a:off x="5426838" y="3928240"/>
              <a:ext cx="412569" cy="3959339"/>
            </a:xfrm>
            <a:prstGeom prst="leftBrace">
              <a:avLst>
                <a:gd fmla="val 48819" name="adj1"/>
                <a:gd fmla="val 22769" name="adj2"/>
              </a:avLst>
            </a:prstGeom>
            <a:noFill/>
            <a:ln cap="flat" cmpd="sng" w="28575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9"/>
            <p:cNvSpPr/>
            <p:nvPr/>
          </p:nvSpPr>
          <p:spPr>
            <a:xfrm rot="-5400000">
              <a:off x="8157183" y="5328670"/>
              <a:ext cx="390172" cy="1153579"/>
            </a:xfrm>
            <a:prstGeom prst="leftBrace">
              <a:avLst>
                <a:gd fmla="val 36536" name="adj1"/>
                <a:gd fmla="val 30883" name="adj2"/>
              </a:avLst>
            </a:prstGeom>
            <a:noFill/>
            <a:ln cap="flat" cmpd="sng" w="28575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59"/>
            <p:cNvSpPr txBox="1"/>
            <p:nvPr/>
          </p:nvSpPr>
          <p:spPr>
            <a:xfrm>
              <a:off x="3900172" y="6256298"/>
              <a:ext cx="3875307" cy="400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Margin perceptron cost</a:t>
              </a: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7775479" y="6256298"/>
              <a:ext cx="19301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L2 regularizer</a:t>
              </a:r>
              <a:endParaRPr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0"/>
          <p:cNvSpPr/>
          <p:nvPr/>
        </p:nvSpPr>
        <p:spPr>
          <a:xfrm>
            <a:off x="0" y="272002"/>
            <a:ext cx="6755642" cy="75590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final note on logistic regression and SVMs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51" y="4663331"/>
            <a:ext cx="111537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0"/>
          <p:cNvPicPr preferRelativeResize="0"/>
          <p:nvPr/>
        </p:nvPicPr>
        <p:blipFill rotWithShape="1">
          <a:blip r:embed="rId4">
            <a:alphaModFix/>
          </a:blip>
          <a:srcRect b="26577" l="22387" r="23248" t="45582"/>
          <a:stretch/>
        </p:blipFill>
        <p:spPr>
          <a:xfrm>
            <a:off x="3859896" y="1298504"/>
            <a:ext cx="6591868" cy="102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7199" y="2701634"/>
            <a:ext cx="59340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0"/>
          <p:cNvSpPr txBox="1"/>
          <p:nvPr/>
        </p:nvSpPr>
        <p:spPr>
          <a:xfrm>
            <a:off x="587351" y="1639842"/>
            <a:ext cx="2631100" cy="1075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 margin SVM:</a:t>
            </a:r>
            <a:endParaRPr/>
          </a:p>
        </p:txBody>
      </p:sp>
      <p:sp>
        <p:nvSpPr>
          <p:cNvPr id="671" name="Google Shape;671;p60"/>
          <p:cNvSpPr/>
          <p:nvPr/>
        </p:nvSpPr>
        <p:spPr>
          <a:xfrm>
            <a:off x="587351" y="2077118"/>
            <a:ext cx="4436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(basically, L2 regularized margin perceptron)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60"/>
          <p:cNvSpPr/>
          <p:nvPr/>
        </p:nvSpPr>
        <p:spPr>
          <a:xfrm>
            <a:off x="587351" y="3587891"/>
            <a:ext cx="43670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(basically, L2 regularized logistic regression)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60"/>
          <p:cNvSpPr txBox="1"/>
          <p:nvPr/>
        </p:nvSpPr>
        <p:spPr>
          <a:xfrm>
            <a:off x="587351" y="3050171"/>
            <a:ext cx="2631100" cy="1075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Log-loss SVM: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/>
          <p:nvPr/>
        </p:nvSpPr>
        <p:spPr>
          <a:xfrm>
            <a:off x="0" y="786063"/>
            <a:ext cx="10042358" cy="3240506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Classification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"/>
          <p:cNvSpPr/>
          <p:nvPr/>
        </p:nvSpPr>
        <p:spPr>
          <a:xfrm>
            <a:off x="0" y="272002"/>
            <a:ext cx="3807726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classification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7068" y="743011"/>
            <a:ext cx="3014466" cy="2608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62"/>
          <p:cNvGrpSpPr/>
          <p:nvPr/>
        </p:nvGrpSpPr>
        <p:grpSpPr>
          <a:xfrm>
            <a:off x="815928" y="5154440"/>
            <a:ext cx="2843343" cy="559897"/>
            <a:chOff x="24620" y="1604834"/>
            <a:chExt cx="2843343" cy="559897"/>
          </a:xfrm>
        </p:grpSpPr>
        <p:pic>
          <p:nvPicPr>
            <p:cNvPr id="686" name="Google Shape;686;p62"/>
            <p:cNvPicPr preferRelativeResize="0"/>
            <p:nvPr/>
          </p:nvPicPr>
          <p:blipFill rotWithShape="1">
            <a:blip r:embed="rId4">
              <a:alphaModFix/>
            </a:blip>
            <a:srcRect b="0" l="0" r="0" t="4999"/>
            <a:stretch/>
          </p:blipFill>
          <p:spPr>
            <a:xfrm>
              <a:off x="890189" y="1604834"/>
              <a:ext cx="1977774" cy="559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62"/>
            <p:cNvSpPr/>
            <p:nvPr/>
          </p:nvSpPr>
          <p:spPr>
            <a:xfrm>
              <a:off x="24620" y="1636551"/>
              <a:ext cx="89960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Data: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8" name="Google Shape;68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1497" y="5872254"/>
            <a:ext cx="2593074" cy="51861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2"/>
          <p:cNvSpPr txBox="1"/>
          <p:nvPr/>
        </p:nvSpPr>
        <p:spPr>
          <a:xfrm>
            <a:off x="739896" y="1586154"/>
            <a:ext cx="4473549" cy="461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Hand-written digit recognition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62"/>
          <p:cNvSpPr txBox="1"/>
          <p:nvPr/>
        </p:nvSpPr>
        <p:spPr>
          <a:xfrm>
            <a:off x="748215" y="2078881"/>
            <a:ext cx="4473549" cy="461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Face recognition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2"/>
          <p:cNvSpPr txBox="1"/>
          <p:nvPr/>
        </p:nvSpPr>
        <p:spPr>
          <a:xfrm>
            <a:off x="748215" y="2600660"/>
            <a:ext cx="4473549" cy="461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Speech recognition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2"/>
          <p:cNvSpPr txBox="1"/>
          <p:nvPr/>
        </p:nvSpPr>
        <p:spPr>
          <a:xfrm>
            <a:off x="748215" y="3158908"/>
            <a:ext cx="4473549" cy="461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Hand-gesture recognition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62"/>
          <p:cNvSpPr txBox="1"/>
          <p:nvPr/>
        </p:nvSpPr>
        <p:spPr>
          <a:xfrm>
            <a:off x="748215" y="3680688"/>
            <a:ext cx="4473549" cy="461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…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62"/>
          <p:cNvPicPr preferRelativeResize="0"/>
          <p:nvPr/>
        </p:nvPicPr>
        <p:blipFill rotWithShape="1">
          <a:blip r:embed="rId6">
            <a:alphaModFix/>
          </a:blip>
          <a:srcRect b="40983" l="0" r="40618" t="0"/>
          <a:stretch/>
        </p:blipFill>
        <p:spPr>
          <a:xfrm>
            <a:off x="9087344" y="831896"/>
            <a:ext cx="2481619" cy="252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2"/>
          <p:cNvPicPr preferRelativeResize="0"/>
          <p:nvPr/>
        </p:nvPicPr>
        <p:blipFill rotWithShape="1">
          <a:blip r:embed="rId7">
            <a:alphaModFix/>
          </a:blip>
          <a:srcRect b="50943" l="19616" r="56113" t="0"/>
          <a:stretch/>
        </p:blipFill>
        <p:spPr>
          <a:xfrm>
            <a:off x="6087333" y="4859512"/>
            <a:ext cx="1121182" cy="11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2"/>
          <p:cNvPicPr preferRelativeResize="0"/>
          <p:nvPr/>
        </p:nvPicPr>
        <p:blipFill rotWithShape="1">
          <a:blip r:embed="rId7">
            <a:alphaModFix/>
          </a:blip>
          <a:srcRect b="50943" l="0" r="75728" t="0"/>
          <a:stretch/>
        </p:blipFill>
        <p:spPr>
          <a:xfrm>
            <a:off x="6087333" y="3579332"/>
            <a:ext cx="1121181" cy="11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2"/>
          <p:cNvPicPr preferRelativeResize="0"/>
          <p:nvPr/>
        </p:nvPicPr>
        <p:blipFill rotWithShape="1">
          <a:blip r:embed="rId7">
            <a:alphaModFix/>
          </a:blip>
          <a:srcRect b="50943" l="48569" r="25136" t="0"/>
          <a:stretch/>
        </p:blipFill>
        <p:spPr>
          <a:xfrm>
            <a:off x="7354301" y="3579332"/>
            <a:ext cx="1188345" cy="11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2"/>
          <p:cNvPicPr preferRelativeResize="0"/>
          <p:nvPr/>
        </p:nvPicPr>
        <p:blipFill rotWithShape="1">
          <a:blip r:embed="rId7">
            <a:alphaModFix/>
          </a:blip>
          <a:srcRect b="50943" l="75158" r="23" t="0"/>
          <a:stretch/>
        </p:blipFill>
        <p:spPr>
          <a:xfrm>
            <a:off x="7354301" y="4859512"/>
            <a:ext cx="1188345" cy="11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2"/>
          <p:cNvPicPr preferRelativeResize="0"/>
          <p:nvPr/>
        </p:nvPicPr>
        <p:blipFill rotWithShape="1">
          <a:blip r:embed="rId8">
            <a:alphaModFix/>
          </a:blip>
          <a:srcRect b="0" l="0" r="34663" t="0"/>
          <a:stretch/>
        </p:blipFill>
        <p:spPr>
          <a:xfrm>
            <a:off x="8709527" y="3430357"/>
            <a:ext cx="2900176" cy="27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3"/>
          <p:cNvSpPr/>
          <p:nvPr/>
        </p:nvSpPr>
        <p:spPr>
          <a:xfrm>
            <a:off x="-1" y="272002"/>
            <a:ext cx="4708479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vs. All (OvA) classification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63"/>
          <p:cNvPicPr preferRelativeResize="0"/>
          <p:nvPr/>
        </p:nvPicPr>
        <p:blipFill rotWithShape="1">
          <a:blip r:embed="rId3">
            <a:alphaModFix/>
          </a:blip>
          <a:srcRect b="32878" l="0" r="0" t="33525"/>
          <a:stretch/>
        </p:blipFill>
        <p:spPr>
          <a:xfrm>
            <a:off x="3075794" y="4037578"/>
            <a:ext cx="6232051" cy="201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0579" y="3135520"/>
            <a:ext cx="31527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3"/>
          <p:cNvPicPr preferRelativeResize="0"/>
          <p:nvPr/>
        </p:nvPicPr>
        <p:blipFill rotWithShape="1">
          <a:blip r:embed="rId3">
            <a:alphaModFix/>
          </a:blip>
          <a:srcRect b="66475" l="34920" r="32449" t="0"/>
          <a:stretch/>
        </p:blipFill>
        <p:spPr>
          <a:xfrm>
            <a:off x="630677" y="4041902"/>
            <a:ext cx="2033516" cy="201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4523" y="6144167"/>
            <a:ext cx="8858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3"/>
          <p:cNvPicPr preferRelativeResize="0"/>
          <p:nvPr/>
        </p:nvPicPr>
        <p:blipFill rotWithShape="1">
          <a:blip r:embed="rId3">
            <a:alphaModFix/>
          </a:blip>
          <a:srcRect b="-718" l="33863" r="31316" t="67122"/>
          <a:stretch/>
        </p:blipFill>
        <p:spPr>
          <a:xfrm>
            <a:off x="9539785" y="4037577"/>
            <a:ext cx="2169994" cy="201986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3"/>
          <p:cNvSpPr txBox="1"/>
          <p:nvPr/>
        </p:nvSpPr>
        <p:spPr>
          <a:xfrm>
            <a:off x="328002" y="1460157"/>
            <a:ext cx="108591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perform OvA on a dataset with C classes: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C individual classifiers, each distinguishing one class from the rest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these classifiers using the fusion rule 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-1" y="272002"/>
            <a:ext cx="2031943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8"/>
          <p:cNvSpPr/>
          <p:nvPr/>
        </p:nvSpPr>
        <p:spPr>
          <a:xfrm rot="-106856">
            <a:off x="2470708" y="1451267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49501" l="7570" r="0" t="2068"/>
          <a:stretch/>
        </p:blipFill>
        <p:spPr>
          <a:xfrm>
            <a:off x="2671000" y="1251281"/>
            <a:ext cx="1137133" cy="4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50867" l="0" r="0" t="0"/>
          <a:stretch/>
        </p:blipFill>
        <p:spPr>
          <a:xfrm>
            <a:off x="4962641" y="1261374"/>
            <a:ext cx="1761172" cy="39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b="4386" l="16426" r="63347" t="5000"/>
          <a:stretch/>
        </p:blipFill>
        <p:spPr>
          <a:xfrm>
            <a:off x="1017260" y="1677160"/>
            <a:ext cx="400050" cy="53404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 rot="-1073443">
            <a:off x="2457489" y="2405049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2758" l="0" r="7264" t="51404"/>
          <a:stretch/>
        </p:blipFill>
        <p:spPr>
          <a:xfrm>
            <a:off x="2673098" y="2243568"/>
            <a:ext cx="1140894" cy="38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2735" l="649" r="-648" t="48933"/>
          <a:stretch/>
        </p:blipFill>
        <p:spPr>
          <a:xfrm>
            <a:off x="4962641" y="2224094"/>
            <a:ext cx="1761172" cy="390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8"/>
          <p:cNvCxnSpPr/>
          <p:nvPr/>
        </p:nvCxnSpPr>
        <p:spPr>
          <a:xfrm flipH="1" rot="10800000">
            <a:off x="1417310" y="1564948"/>
            <a:ext cx="963107" cy="370791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0" name="Google Shape;230;p28"/>
          <p:cNvCxnSpPr>
            <a:stCxn id="225" idx="3"/>
          </p:cNvCxnSpPr>
          <p:nvPr/>
        </p:nvCxnSpPr>
        <p:spPr>
          <a:xfrm>
            <a:off x="1417310" y="1944183"/>
            <a:ext cx="943200" cy="518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1" name="Google Shape;231;p28"/>
          <p:cNvCxnSpPr/>
          <p:nvPr/>
        </p:nvCxnSpPr>
        <p:spPr>
          <a:xfrm>
            <a:off x="6760971" y="1445994"/>
            <a:ext cx="1214708" cy="370254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32" name="Google Shape;232;p28"/>
          <p:cNvCxnSpPr/>
          <p:nvPr/>
        </p:nvCxnSpPr>
        <p:spPr>
          <a:xfrm flipH="1" rot="10800000">
            <a:off x="6786326" y="1992134"/>
            <a:ext cx="1189353" cy="376496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pic>
        <p:nvPicPr>
          <p:cNvPr id="233" name="Google Shape;23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33914" y="1643934"/>
            <a:ext cx="2469137" cy="55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7425" y="3038882"/>
            <a:ext cx="3835790" cy="46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8">
            <a:alphaModFix/>
          </a:blip>
          <a:srcRect b="5415" l="0" r="8854" t="7924"/>
          <a:stretch/>
        </p:blipFill>
        <p:spPr>
          <a:xfrm>
            <a:off x="9078013" y="2320220"/>
            <a:ext cx="416751" cy="557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8"/>
          <p:cNvCxnSpPr/>
          <p:nvPr/>
        </p:nvCxnSpPr>
        <p:spPr>
          <a:xfrm flipH="1">
            <a:off x="1025033" y="3874091"/>
            <a:ext cx="2970520" cy="2619615"/>
          </a:xfrm>
          <a:prstGeom prst="straightConnector1">
            <a:avLst/>
          </a:prstGeom>
          <a:noFill/>
          <a:ln cap="rnd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28"/>
          <p:cNvPicPr preferRelativeResize="0"/>
          <p:nvPr/>
        </p:nvPicPr>
        <p:blipFill rotWithShape="1">
          <a:blip r:embed="rId9">
            <a:alphaModFix/>
          </a:blip>
          <a:srcRect b="395" l="8095" r="0" t="72570"/>
          <a:stretch/>
        </p:blipFill>
        <p:spPr>
          <a:xfrm>
            <a:off x="5000194" y="4813703"/>
            <a:ext cx="1955497" cy="3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 rot="-10573544">
            <a:off x="3748328" y="4100871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28"/>
          <p:cNvGrpSpPr/>
          <p:nvPr/>
        </p:nvGrpSpPr>
        <p:grpSpPr>
          <a:xfrm>
            <a:off x="1045721" y="3924812"/>
            <a:ext cx="1845115" cy="1268912"/>
            <a:chOff x="5449276" y="3503706"/>
            <a:chExt cx="1845115" cy="1268912"/>
          </a:xfrm>
        </p:grpSpPr>
        <p:grpSp>
          <p:nvGrpSpPr>
            <p:cNvPr id="240" name="Google Shape;240;p28"/>
            <p:cNvGrpSpPr/>
            <p:nvPr/>
          </p:nvGrpSpPr>
          <p:grpSpPr>
            <a:xfrm rot="-1359005">
              <a:off x="5538524" y="3758759"/>
              <a:ext cx="1475531" cy="759014"/>
              <a:chOff x="7281935" y="337810"/>
              <a:chExt cx="1475531" cy="759014"/>
            </a:xfrm>
          </p:grpSpPr>
          <p:sp>
            <p:nvSpPr>
              <p:cNvPr id="241" name="Google Shape;241;p28"/>
              <p:cNvSpPr/>
              <p:nvPr/>
            </p:nvSpPr>
            <p:spPr>
              <a:xfrm rot="1252149">
                <a:off x="8624811" y="495187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 rot="1252149">
                <a:off x="8386589" y="93168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 rot="1252149">
                <a:off x="7809356" y="816976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 rot="1252149">
                <a:off x="7298766" y="96416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 rot="1252149">
                <a:off x="8120594" y="354641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28"/>
            <p:cNvSpPr/>
            <p:nvPr/>
          </p:nvSpPr>
          <p:spPr>
            <a:xfrm>
              <a:off x="5521230" y="4282304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033882" y="4004343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912466" y="3503706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819581" y="3670869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435497" y="4271196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2300932" y="5178818"/>
            <a:ext cx="1803387" cy="1678498"/>
            <a:chOff x="6704487" y="4757712"/>
            <a:chExt cx="1803387" cy="1678498"/>
          </a:xfrm>
        </p:grpSpPr>
        <p:grpSp>
          <p:nvGrpSpPr>
            <p:cNvPr id="252" name="Google Shape;252;p28"/>
            <p:cNvGrpSpPr/>
            <p:nvPr/>
          </p:nvGrpSpPr>
          <p:grpSpPr>
            <a:xfrm rot="-2325592">
              <a:off x="6789375" y="5118111"/>
              <a:ext cx="1422770" cy="771659"/>
              <a:chOff x="9319159" y="3333297"/>
              <a:chExt cx="1422770" cy="771659"/>
            </a:xfrm>
          </p:grpSpPr>
          <p:sp>
            <p:nvSpPr>
              <p:cNvPr id="253" name="Google Shape;253;p28"/>
              <p:cNvSpPr/>
              <p:nvPr/>
            </p:nvSpPr>
            <p:spPr>
              <a:xfrm rot="1252149">
                <a:off x="9784607" y="3972301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 rot="1252149">
                <a:off x="10609274" y="3857474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 rot="1252149">
                <a:off x="9335990" y="382336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 rot="1252149">
                <a:off x="10276513" y="3460738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 rot="1252149">
                <a:off x="9653289" y="3350128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28"/>
            <p:cNvSpPr/>
            <p:nvPr/>
          </p:nvSpPr>
          <p:spPr>
            <a:xfrm>
              <a:off x="7294391" y="4825878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040341" y="5411580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8055506" y="5276624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7492709" y="5864233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984083" y="6066878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8"/>
          <p:cNvCxnSpPr/>
          <p:nvPr/>
        </p:nvCxnSpPr>
        <p:spPr>
          <a:xfrm>
            <a:off x="3984283" y="1445994"/>
            <a:ext cx="808065" cy="576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264" name="Google Shape;264;p28"/>
          <p:cNvCxnSpPr/>
          <p:nvPr/>
        </p:nvCxnSpPr>
        <p:spPr>
          <a:xfrm>
            <a:off x="3984284" y="2391319"/>
            <a:ext cx="808065" cy="576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4"/>
          <p:cNvSpPr/>
          <p:nvPr/>
        </p:nvSpPr>
        <p:spPr>
          <a:xfrm>
            <a:off x="-1" y="272002"/>
            <a:ext cx="5104264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softmax classification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64"/>
          <p:cNvSpPr txBox="1"/>
          <p:nvPr/>
        </p:nvSpPr>
        <p:spPr>
          <a:xfrm>
            <a:off x="762195" y="1198106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Unlik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OvA with multi-class softmax, the C individual classifiers are learned jointly using a single cost function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64"/>
          <p:cNvSpPr txBox="1"/>
          <p:nvPr/>
        </p:nvSpPr>
        <p:spPr>
          <a:xfrm>
            <a:off x="762195" y="2041478"/>
            <a:ext cx="10859248" cy="857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OvA, the learned parameters are combined using the fusion rule to arrive at the final classification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64"/>
          <p:cNvPicPr preferRelativeResize="0"/>
          <p:nvPr/>
        </p:nvPicPr>
        <p:blipFill rotWithShape="1">
          <a:blip r:embed="rId3">
            <a:alphaModFix/>
          </a:blip>
          <a:srcRect b="0" l="33156" r="34113" t="4923"/>
          <a:stretch/>
        </p:blipFill>
        <p:spPr>
          <a:xfrm>
            <a:off x="5154589" y="4790357"/>
            <a:ext cx="2101756" cy="20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4"/>
          <p:cNvPicPr preferRelativeResize="0"/>
          <p:nvPr/>
        </p:nvPicPr>
        <p:blipFill rotWithShape="1">
          <a:blip r:embed="rId4">
            <a:alphaModFix/>
          </a:blip>
          <a:srcRect b="32878" l="0" r="0" t="33525"/>
          <a:stretch/>
        </p:blipFill>
        <p:spPr>
          <a:xfrm>
            <a:off x="3004142" y="2771342"/>
            <a:ext cx="6232051" cy="201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4"/>
          <p:cNvPicPr preferRelativeResize="0"/>
          <p:nvPr/>
        </p:nvPicPr>
        <p:blipFill rotWithShape="1">
          <a:blip r:embed="rId4">
            <a:alphaModFix/>
          </a:blip>
          <a:srcRect b="66475" l="34920" r="32449" t="0"/>
          <a:stretch/>
        </p:blipFill>
        <p:spPr>
          <a:xfrm>
            <a:off x="762195" y="2775666"/>
            <a:ext cx="2033516" cy="201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4"/>
          <p:cNvPicPr preferRelativeResize="0"/>
          <p:nvPr/>
        </p:nvPicPr>
        <p:blipFill rotWithShape="1">
          <a:blip r:embed="rId4">
            <a:alphaModFix/>
          </a:blip>
          <a:srcRect b="-718" l="33863" r="31316" t="67122"/>
          <a:stretch/>
        </p:blipFill>
        <p:spPr>
          <a:xfrm>
            <a:off x="9581839" y="2773504"/>
            <a:ext cx="2169994" cy="201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4"/>
          <p:cNvPicPr preferRelativeResize="0"/>
          <p:nvPr/>
        </p:nvPicPr>
        <p:blipFill rotWithShape="1">
          <a:blip r:embed="rId3">
            <a:alphaModFix/>
          </a:blip>
          <a:srcRect b="1440" l="65675" r="1594" t="6782"/>
          <a:stretch/>
        </p:blipFill>
        <p:spPr>
          <a:xfrm>
            <a:off x="9636429" y="4831306"/>
            <a:ext cx="2101756" cy="201986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4"/>
          <p:cNvSpPr txBox="1"/>
          <p:nvPr/>
        </p:nvSpPr>
        <p:spPr>
          <a:xfrm rot="-5400000">
            <a:off x="115288" y="3498340"/>
            <a:ext cx="876953" cy="5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OvA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4"/>
          <p:cNvSpPr/>
          <p:nvPr/>
        </p:nvSpPr>
        <p:spPr>
          <a:xfrm>
            <a:off x="0" y="2771342"/>
            <a:ext cx="12192000" cy="1991719"/>
          </a:xfrm>
          <a:prstGeom prst="rect">
            <a:avLst/>
          </a:prstGeom>
          <a:solidFill>
            <a:srgbClr val="BFBFBF">
              <a:alpha val="2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4"/>
          <p:cNvSpPr txBox="1"/>
          <p:nvPr/>
        </p:nvSpPr>
        <p:spPr>
          <a:xfrm rot="-5400000">
            <a:off x="-165292" y="5563858"/>
            <a:ext cx="1309470" cy="545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4"/>
          <p:cNvSpPr/>
          <p:nvPr/>
        </p:nvSpPr>
        <p:spPr>
          <a:xfrm>
            <a:off x="11095630" y="4094328"/>
            <a:ext cx="619269" cy="64231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4"/>
          <p:cNvSpPr/>
          <p:nvPr/>
        </p:nvSpPr>
        <p:spPr>
          <a:xfrm>
            <a:off x="11132564" y="6058345"/>
            <a:ext cx="619269" cy="64231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5"/>
          <p:cNvPicPr preferRelativeResize="0"/>
          <p:nvPr/>
        </p:nvPicPr>
        <p:blipFill rotWithShape="1">
          <a:blip r:embed="rId3">
            <a:alphaModFix/>
          </a:blip>
          <a:srcRect b="60747" l="1184" r="68350" t="31457"/>
          <a:stretch/>
        </p:blipFill>
        <p:spPr>
          <a:xfrm>
            <a:off x="753115" y="1357271"/>
            <a:ext cx="3862316" cy="39578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5"/>
          <p:cNvSpPr/>
          <p:nvPr/>
        </p:nvSpPr>
        <p:spPr>
          <a:xfrm>
            <a:off x="-1" y="272002"/>
            <a:ext cx="4885900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softmax: Derivation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431" y="1802220"/>
            <a:ext cx="3152775" cy="66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5"/>
          <p:cNvGrpSpPr/>
          <p:nvPr/>
        </p:nvGrpSpPr>
        <p:grpSpPr>
          <a:xfrm>
            <a:off x="753115" y="2668263"/>
            <a:ext cx="10751949" cy="412844"/>
            <a:chOff x="753115" y="2600023"/>
            <a:chExt cx="10751949" cy="412844"/>
          </a:xfrm>
        </p:grpSpPr>
        <p:pic>
          <p:nvPicPr>
            <p:cNvPr id="736" name="Google Shape;736;p65"/>
            <p:cNvPicPr preferRelativeResize="0"/>
            <p:nvPr/>
          </p:nvPicPr>
          <p:blipFill rotWithShape="1">
            <a:blip r:embed="rId3">
              <a:alphaModFix/>
            </a:blip>
            <a:srcRect b="60792" l="31003" r="0" t="31075"/>
            <a:stretch/>
          </p:blipFill>
          <p:spPr>
            <a:xfrm>
              <a:off x="753115" y="2600023"/>
              <a:ext cx="8747219" cy="41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5"/>
            <p:cNvPicPr preferRelativeResize="0"/>
            <p:nvPr/>
          </p:nvPicPr>
          <p:blipFill rotWithShape="1">
            <a:blip r:embed="rId3">
              <a:alphaModFix/>
            </a:blip>
            <a:srcRect b="53821" l="860" r="79153" t="38872"/>
            <a:stretch/>
          </p:blipFill>
          <p:spPr>
            <a:xfrm>
              <a:off x="8971342" y="2620959"/>
              <a:ext cx="2533722" cy="3709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8" name="Google Shape;738;p65"/>
          <p:cNvPicPr preferRelativeResize="0"/>
          <p:nvPr/>
        </p:nvPicPr>
        <p:blipFill rotWithShape="1">
          <a:blip r:embed="rId3">
            <a:alphaModFix/>
          </a:blip>
          <a:srcRect b="37653" l="34303" r="39323" t="49088"/>
          <a:stretch/>
        </p:blipFill>
        <p:spPr>
          <a:xfrm>
            <a:off x="4519967" y="3370645"/>
            <a:ext cx="3343701" cy="67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5"/>
          <p:cNvPicPr preferRelativeResize="0"/>
          <p:nvPr/>
        </p:nvPicPr>
        <p:blipFill rotWithShape="1">
          <a:blip r:embed="rId3">
            <a:alphaModFix/>
          </a:blip>
          <a:srcRect b="26093" l="18838" r="61714" t="65486"/>
          <a:stretch/>
        </p:blipFill>
        <p:spPr>
          <a:xfrm>
            <a:off x="753115" y="4130845"/>
            <a:ext cx="2465482" cy="42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5"/>
          <p:cNvPicPr preferRelativeResize="0"/>
          <p:nvPr/>
        </p:nvPicPr>
        <p:blipFill rotWithShape="1">
          <a:blip r:embed="rId3">
            <a:alphaModFix/>
          </a:blip>
          <a:srcRect b="11663" l="30465" r="35231" t="77045"/>
          <a:stretch/>
        </p:blipFill>
        <p:spPr>
          <a:xfrm>
            <a:off x="4017380" y="4583432"/>
            <a:ext cx="4348874" cy="57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227" y="5211642"/>
            <a:ext cx="8639175" cy="113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65"/>
          <p:cNvGrpSpPr/>
          <p:nvPr/>
        </p:nvGrpSpPr>
        <p:grpSpPr>
          <a:xfrm>
            <a:off x="4017380" y="4202561"/>
            <a:ext cx="8319982" cy="2282538"/>
            <a:chOff x="4149752" y="8459359"/>
            <a:chExt cx="8319982" cy="2282538"/>
          </a:xfrm>
        </p:grpSpPr>
        <p:sp>
          <p:nvSpPr>
            <p:cNvPr id="743" name="Google Shape;743;p65"/>
            <p:cNvSpPr/>
            <p:nvPr/>
          </p:nvSpPr>
          <p:spPr>
            <a:xfrm>
              <a:off x="4149752" y="9790287"/>
              <a:ext cx="4812720" cy="951611"/>
            </a:xfrm>
            <a:prstGeom prst="ellipse">
              <a:avLst/>
            </a:prstGeom>
            <a:solidFill>
              <a:srgbClr val="FF0000">
                <a:alpha val="2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5"/>
            <p:cNvSpPr txBox="1"/>
            <p:nvPr/>
          </p:nvSpPr>
          <p:spPr>
            <a:xfrm>
              <a:off x="9249076" y="8459359"/>
              <a:ext cx="3220658" cy="126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99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  <a:t>Always non-negative</a:t>
              </a:r>
              <a:br>
                <a:rPr lang="en-US" sz="22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2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  <a:t>Ideally zero</a:t>
              </a:r>
              <a:br>
                <a:rPr lang="en-US" sz="22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2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  <a:t>We have a cost function!</a:t>
              </a:r>
              <a:br>
                <a:rPr lang="en-US" sz="2200">
                  <a:solidFill>
                    <a:srgbClr val="FF6699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2200">
                <a:solidFill>
                  <a:srgbClr val="FF66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65"/>
            <p:cNvCxnSpPr/>
            <p:nvPr/>
          </p:nvCxnSpPr>
          <p:spPr>
            <a:xfrm flipH="1" rot="10800000">
              <a:off x="7729936" y="8922805"/>
              <a:ext cx="1519140" cy="928611"/>
            </a:xfrm>
            <a:prstGeom prst="straightConnector1">
              <a:avLst/>
            </a:prstGeom>
            <a:noFill/>
            <a:ln cap="flat" cmpd="sng" w="28575">
              <a:solidFill>
                <a:srgbClr val="FF6699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6"/>
          <p:cNvSpPr/>
          <p:nvPr/>
        </p:nvSpPr>
        <p:spPr>
          <a:xfrm>
            <a:off x="-1" y="272002"/>
            <a:ext cx="4885900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softmax: Derivation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439" y="1032818"/>
            <a:ext cx="9267825" cy="116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Google Shape;752;p66"/>
          <p:cNvGrpSpPr/>
          <p:nvPr/>
        </p:nvGrpSpPr>
        <p:grpSpPr>
          <a:xfrm>
            <a:off x="5477165" y="1805228"/>
            <a:ext cx="6487087" cy="800801"/>
            <a:chOff x="5477165" y="2160074"/>
            <a:chExt cx="6487087" cy="800801"/>
          </a:xfrm>
        </p:grpSpPr>
        <p:pic>
          <p:nvPicPr>
            <p:cNvPr id="753" name="Google Shape;753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2602" y="2598925"/>
              <a:ext cx="5581650" cy="361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66"/>
            <p:cNvSpPr/>
            <p:nvPr/>
          </p:nvSpPr>
          <p:spPr>
            <a:xfrm>
              <a:off x="5477165" y="2160074"/>
              <a:ext cx="359526" cy="362344"/>
            </a:xfrm>
            <a:prstGeom prst="ellipse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5" name="Google Shape;755;p66"/>
            <p:cNvCxnSpPr>
              <a:stCxn id="754" idx="5"/>
            </p:cNvCxnSpPr>
            <p:nvPr/>
          </p:nvCxnSpPr>
          <p:spPr>
            <a:xfrm>
              <a:off x="5784039" y="2469354"/>
              <a:ext cx="503100" cy="25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</p:grpSp>
      <p:pic>
        <p:nvPicPr>
          <p:cNvPr id="756" name="Google Shape;756;p66"/>
          <p:cNvPicPr preferRelativeResize="0"/>
          <p:nvPr/>
        </p:nvPicPr>
        <p:blipFill rotWithShape="1">
          <a:blip r:embed="rId5">
            <a:alphaModFix/>
          </a:blip>
          <a:srcRect b="0" l="0" r="0" t="13137"/>
          <a:stretch/>
        </p:blipFill>
        <p:spPr>
          <a:xfrm>
            <a:off x="3991611" y="3299286"/>
            <a:ext cx="4181475" cy="107557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6"/>
          <p:cNvSpPr txBox="1"/>
          <p:nvPr/>
        </p:nvSpPr>
        <p:spPr>
          <a:xfrm>
            <a:off x="652726" y="2789855"/>
            <a:ext cx="10859248" cy="487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Employing the smooth softmax approximation to the ‘max’ function </a:t>
            </a:r>
            <a:endParaRPr/>
          </a:p>
        </p:txBody>
      </p:sp>
      <p:sp>
        <p:nvSpPr>
          <p:cNvPr id="758" name="Google Shape;758;p66"/>
          <p:cNvSpPr txBox="1"/>
          <p:nvPr/>
        </p:nvSpPr>
        <p:spPr>
          <a:xfrm>
            <a:off x="652726" y="4396827"/>
            <a:ext cx="10859248" cy="487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gives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multi-class softmax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function </a:t>
            </a:r>
            <a:endParaRPr/>
          </a:p>
        </p:txBody>
      </p:sp>
      <p:pic>
        <p:nvPicPr>
          <p:cNvPr id="759" name="Google Shape;75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824" y="5039206"/>
            <a:ext cx="91630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7"/>
          <p:cNvSpPr/>
          <p:nvPr/>
        </p:nvSpPr>
        <p:spPr>
          <a:xfrm>
            <a:off x="-1" y="272002"/>
            <a:ext cx="4885900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softmax: Derivation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7"/>
          <p:cNvSpPr txBox="1"/>
          <p:nvPr/>
        </p:nvSpPr>
        <p:spPr>
          <a:xfrm>
            <a:off x="666374" y="1343192"/>
            <a:ext cx="10859248" cy="1031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simple algebraic manipulation, multi-class softmax cost can be written in many equivalent forms</a:t>
            </a:r>
            <a:endParaRPr/>
          </a:p>
        </p:txBody>
      </p:sp>
      <p:pic>
        <p:nvPicPr>
          <p:cNvPr id="766" name="Google Shape;76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985" y="1983381"/>
            <a:ext cx="85820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9451" y="3425493"/>
            <a:ext cx="7380106" cy="187898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7"/>
          <p:cNvSpPr/>
          <p:nvPr/>
        </p:nvSpPr>
        <p:spPr>
          <a:xfrm>
            <a:off x="9089557" y="4164931"/>
            <a:ext cx="28716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(a.k.a softmax regression) 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7"/>
          <p:cNvSpPr txBox="1"/>
          <p:nvPr/>
        </p:nvSpPr>
        <p:spPr>
          <a:xfrm>
            <a:off x="666374" y="5487212"/>
            <a:ext cx="10859248" cy="1031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C=2, multi-class softmax reduces to two-class softmax perceptron/logistic regression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/>
          <p:nvPr/>
        </p:nvSpPr>
        <p:spPr>
          <a:xfrm>
            <a:off x="-1" y="272002"/>
            <a:ext cx="5404514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softmax: Optimization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563" y="2446652"/>
            <a:ext cx="6524625" cy="143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68"/>
          <p:cNvGrpSpPr/>
          <p:nvPr/>
        </p:nvGrpSpPr>
        <p:grpSpPr>
          <a:xfrm>
            <a:off x="833135" y="1123440"/>
            <a:ext cx="5782160" cy="916139"/>
            <a:chOff x="778544" y="1027904"/>
            <a:chExt cx="5782160" cy="916139"/>
          </a:xfrm>
        </p:grpSpPr>
        <p:sp>
          <p:nvSpPr>
            <p:cNvPr id="777" name="Google Shape;777;p68"/>
            <p:cNvSpPr/>
            <p:nvPr/>
          </p:nvSpPr>
          <p:spPr>
            <a:xfrm>
              <a:off x="778544" y="1373258"/>
              <a:ext cx="13774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Defining 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8" name="Google Shape;778;p68"/>
            <p:cNvPicPr preferRelativeResize="0"/>
            <p:nvPr/>
          </p:nvPicPr>
          <p:blipFill rotWithShape="1">
            <a:blip r:embed="rId4">
              <a:alphaModFix/>
            </a:blip>
            <a:srcRect b="3817" l="46604" r="39331" t="0"/>
            <a:stretch/>
          </p:blipFill>
          <p:spPr>
            <a:xfrm>
              <a:off x="2251508" y="1027904"/>
              <a:ext cx="1717557" cy="916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68"/>
            <p:cNvPicPr preferRelativeResize="0"/>
            <p:nvPr/>
          </p:nvPicPr>
          <p:blipFill rotWithShape="1">
            <a:blip r:embed="rId4">
              <a:alphaModFix/>
            </a:blip>
            <a:srcRect b="3817" l="65922" r="20666" t="0"/>
            <a:stretch/>
          </p:blipFill>
          <p:spPr>
            <a:xfrm>
              <a:off x="4922973" y="1027904"/>
              <a:ext cx="1637731" cy="916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68"/>
            <p:cNvSpPr/>
            <p:nvPr/>
          </p:nvSpPr>
          <p:spPr>
            <a:xfrm>
              <a:off x="4163563" y="1373258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 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1" name="Google Shape;781;p68"/>
          <p:cNvPicPr preferRelativeResize="0"/>
          <p:nvPr/>
        </p:nvPicPr>
        <p:blipFill rotWithShape="1">
          <a:blip r:embed="rId5">
            <a:alphaModFix/>
          </a:blip>
          <a:srcRect b="3965" l="6499" r="10440" t="5446"/>
          <a:stretch/>
        </p:blipFill>
        <p:spPr>
          <a:xfrm>
            <a:off x="1650190" y="4460458"/>
            <a:ext cx="5854394" cy="208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4880" y="5018736"/>
            <a:ext cx="39433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8"/>
          <p:cNvSpPr/>
          <p:nvPr/>
        </p:nvSpPr>
        <p:spPr>
          <a:xfrm>
            <a:off x="833135" y="3998793"/>
            <a:ext cx="18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75" y="2630535"/>
            <a:ext cx="9467850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9"/>
          <p:cNvSpPr/>
          <p:nvPr/>
        </p:nvSpPr>
        <p:spPr>
          <a:xfrm>
            <a:off x="-1" y="272002"/>
            <a:ext cx="4107977" cy="755904"/>
          </a:xfrm>
          <a:prstGeom prst="rect">
            <a:avLst/>
          </a:prstGeom>
          <a:solidFill>
            <a:srgbClr val="7B7B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Multi-class softmax: demo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0"/>
          <p:cNvSpPr/>
          <p:nvPr/>
        </p:nvSpPr>
        <p:spPr>
          <a:xfrm>
            <a:off x="0" y="786063"/>
            <a:ext cx="7427495" cy="3240506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Knowledge-driven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Feature Design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1"/>
          <p:cNvSpPr/>
          <p:nvPr/>
        </p:nvSpPr>
        <p:spPr>
          <a:xfrm>
            <a:off x="-1" y="272002"/>
            <a:ext cx="3449054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Nonlinear separation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71"/>
          <p:cNvPicPr preferRelativeResize="0"/>
          <p:nvPr/>
        </p:nvPicPr>
        <p:blipFill rotWithShape="1">
          <a:blip r:embed="rId3">
            <a:alphaModFix/>
          </a:blip>
          <a:srcRect b="52784" l="63286" r="4884" t="0"/>
          <a:stretch/>
        </p:blipFill>
        <p:spPr>
          <a:xfrm>
            <a:off x="7439949" y="1109416"/>
            <a:ext cx="3352801" cy="3775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71"/>
          <p:cNvGrpSpPr/>
          <p:nvPr/>
        </p:nvGrpSpPr>
        <p:grpSpPr>
          <a:xfrm>
            <a:off x="7872983" y="170206"/>
            <a:ext cx="3854685" cy="3314714"/>
            <a:chOff x="7466416" y="789128"/>
            <a:chExt cx="3854685" cy="3314714"/>
          </a:xfrm>
        </p:grpSpPr>
        <p:grpSp>
          <p:nvGrpSpPr>
            <p:cNvPr id="802" name="Google Shape;802;p71"/>
            <p:cNvGrpSpPr/>
            <p:nvPr/>
          </p:nvGrpSpPr>
          <p:grpSpPr>
            <a:xfrm>
              <a:off x="7466416" y="789128"/>
              <a:ext cx="3854685" cy="847907"/>
              <a:chOff x="8295110" y="676081"/>
              <a:chExt cx="3424758" cy="675597"/>
            </a:xfrm>
          </p:grpSpPr>
          <p:pic>
            <p:nvPicPr>
              <p:cNvPr id="803" name="Google Shape;803;p7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4341" t="0"/>
              <a:stretch/>
            </p:blipFill>
            <p:spPr>
              <a:xfrm>
                <a:off x="8295110" y="738939"/>
                <a:ext cx="3424758" cy="6127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4" name="Google Shape;804;p71"/>
              <p:cNvSpPr/>
              <p:nvPr/>
            </p:nvSpPr>
            <p:spPr>
              <a:xfrm>
                <a:off x="9731377" y="867838"/>
                <a:ext cx="165462" cy="15440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71"/>
              <p:cNvSpPr/>
              <p:nvPr/>
            </p:nvSpPr>
            <p:spPr>
              <a:xfrm>
                <a:off x="11514234" y="676081"/>
                <a:ext cx="165462" cy="15440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6" name="Google Shape;806;p71"/>
            <p:cNvSpPr/>
            <p:nvPr/>
          </p:nvSpPr>
          <p:spPr>
            <a:xfrm rot="4752318">
              <a:off x="7170125" y="2206248"/>
              <a:ext cx="2327948" cy="1270485"/>
            </a:xfrm>
            <a:custGeom>
              <a:rect b="b" l="l" r="r" t="t"/>
              <a:pathLst>
                <a:path extrusionOk="0" h="857956" w="1196622">
                  <a:moveTo>
                    <a:pt x="1196622" y="857956"/>
                  </a:moveTo>
                  <a:cubicBezTo>
                    <a:pt x="1176866" y="722489"/>
                    <a:pt x="1157111" y="587023"/>
                    <a:pt x="1095022" y="553156"/>
                  </a:cubicBezTo>
                  <a:cubicBezTo>
                    <a:pt x="1032933" y="519289"/>
                    <a:pt x="936978" y="711200"/>
                    <a:pt x="824089" y="654756"/>
                  </a:cubicBezTo>
                  <a:cubicBezTo>
                    <a:pt x="711200" y="598312"/>
                    <a:pt x="555037" y="323615"/>
                    <a:pt x="417689" y="214489"/>
                  </a:cubicBezTo>
                  <a:cubicBezTo>
                    <a:pt x="280341" y="105363"/>
                    <a:pt x="140170" y="52681"/>
                    <a:pt x="0" y="0"/>
                  </a:cubicBez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7" name="Google Shape;807;p71"/>
          <p:cNvPicPr preferRelativeResize="0"/>
          <p:nvPr/>
        </p:nvPicPr>
        <p:blipFill rotWithShape="1">
          <a:blip r:embed="rId3">
            <a:alphaModFix/>
          </a:blip>
          <a:srcRect b="52784" l="32751" r="38618" t="0"/>
          <a:stretch/>
        </p:blipFill>
        <p:spPr>
          <a:xfrm>
            <a:off x="4298613" y="1109416"/>
            <a:ext cx="3015917" cy="37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1"/>
          <p:cNvPicPr preferRelativeResize="0"/>
          <p:nvPr/>
        </p:nvPicPr>
        <p:blipFill rotWithShape="1">
          <a:blip r:embed="rId3">
            <a:alphaModFix/>
          </a:blip>
          <a:srcRect b="52784" l="0" r="69762" t="0"/>
          <a:stretch/>
        </p:blipFill>
        <p:spPr>
          <a:xfrm>
            <a:off x="944637" y="1109416"/>
            <a:ext cx="3185232" cy="3775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Google Shape;809;p71"/>
          <p:cNvGrpSpPr/>
          <p:nvPr/>
        </p:nvGrpSpPr>
        <p:grpSpPr>
          <a:xfrm>
            <a:off x="5498388" y="3482957"/>
            <a:ext cx="4030622" cy="1881016"/>
            <a:chOff x="5498388" y="4429436"/>
            <a:chExt cx="4030622" cy="1881016"/>
          </a:xfrm>
        </p:grpSpPr>
        <p:pic>
          <p:nvPicPr>
            <p:cNvPr id="810" name="Google Shape;810;p71"/>
            <p:cNvPicPr preferRelativeResize="0"/>
            <p:nvPr/>
          </p:nvPicPr>
          <p:blipFill rotWithShape="1">
            <a:blip r:embed="rId5">
              <a:alphaModFix/>
            </a:blip>
            <a:srcRect b="0" l="0" r="0" t="13986"/>
            <a:stretch/>
          </p:blipFill>
          <p:spPr>
            <a:xfrm>
              <a:off x="6332487" y="5855370"/>
              <a:ext cx="3196523" cy="455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71"/>
            <p:cNvSpPr/>
            <p:nvPr/>
          </p:nvSpPr>
          <p:spPr>
            <a:xfrm rot="-9268730">
              <a:off x="5633183" y="4668453"/>
              <a:ext cx="1318882" cy="924411"/>
            </a:xfrm>
            <a:custGeom>
              <a:rect b="b" l="l" r="r" t="t"/>
              <a:pathLst>
                <a:path extrusionOk="0" h="857956" w="1196622">
                  <a:moveTo>
                    <a:pt x="1196622" y="857956"/>
                  </a:moveTo>
                  <a:cubicBezTo>
                    <a:pt x="1176866" y="722489"/>
                    <a:pt x="1157111" y="587023"/>
                    <a:pt x="1095022" y="553156"/>
                  </a:cubicBezTo>
                  <a:cubicBezTo>
                    <a:pt x="1032933" y="519289"/>
                    <a:pt x="936978" y="711200"/>
                    <a:pt x="824089" y="654756"/>
                  </a:cubicBezTo>
                  <a:cubicBezTo>
                    <a:pt x="711200" y="598312"/>
                    <a:pt x="555037" y="323615"/>
                    <a:pt x="417689" y="214489"/>
                  </a:cubicBezTo>
                  <a:cubicBezTo>
                    <a:pt x="280341" y="105363"/>
                    <a:pt x="140170" y="52681"/>
                    <a:pt x="0" y="0"/>
                  </a:cubicBezTo>
                </a:path>
              </a:pathLst>
            </a:cu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71"/>
          <p:cNvSpPr/>
          <p:nvPr/>
        </p:nvSpPr>
        <p:spPr>
          <a:xfrm>
            <a:off x="11020376" y="403029"/>
            <a:ext cx="186233" cy="19378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71"/>
          <p:cNvPicPr preferRelativeResize="0"/>
          <p:nvPr/>
        </p:nvPicPr>
        <p:blipFill rotWithShape="1">
          <a:blip r:embed="rId6">
            <a:alphaModFix/>
          </a:blip>
          <a:srcRect b="12125" l="0" r="0" t="12412"/>
          <a:stretch/>
        </p:blipFill>
        <p:spPr>
          <a:xfrm>
            <a:off x="545318" y="5499756"/>
            <a:ext cx="11182350" cy="110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72"/>
          <p:cNvPicPr preferRelativeResize="0"/>
          <p:nvPr/>
        </p:nvPicPr>
        <p:blipFill rotWithShape="1">
          <a:blip r:embed="rId3">
            <a:alphaModFix/>
          </a:blip>
          <a:srcRect b="0" l="27152" r="36373" t="54442"/>
          <a:stretch/>
        </p:blipFill>
        <p:spPr>
          <a:xfrm>
            <a:off x="1235242" y="1197488"/>
            <a:ext cx="3962401" cy="375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2"/>
          <p:cNvPicPr preferRelativeResize="0"/>
          <p:nvPr/>
        </p:nvPicPr>
        <p:blipFill rotWithShape="1">
          <a:blip r:embed="rId3">
            <a:alphaModFix/>
          </a:blip>
          <a:srcRect b="-389" l="63550" r="47" t="54831"/>
          <a:stretch/>
        </p:blipFill>
        <p:spPr>
          <a:xfrm>
            <a:off x="6657474" y="1197488"/>
            <a:ext cx="3954380" cy="375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72"/>
          <p:cNvGrpSpPr/>
          <p:nvPr/>
        </p:nvGrpSpPr>
        <p:grpSpPr>
          <a:xfrm>
            <a:off x="2999873" y="5499358"/>
            <a:ext cx="6030829" cy="668832"/>
            <a:chOff x="2999873" y="5499358"/>
            <a:chExt cx="6030829" cy="668832"/>
          </a:xfrm>
        </p:grpSpPr>
        <p:pic>
          <p:nvPicPr>
            <p:cNvPr id="821" name="Google Shape;821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9873" y="5499358"/>
              <a:ext cx="6030829" cy="668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72"/>
            <p:cNvSpPr/>
            <p:nvPr/>
          </p:nvSpPr>
          <p:spPr>
            <a:xfrm>
              <a:off x="6936507" y="5639988"/>
              <a:ext cx="186233" cy="19378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72"/>
            <p:cNvSpPr/>
            <p:nvPr/>
          </p:nvSpPr>
          <p:spPr>
            <a:xfrm>
              <a:off x="8699863" y="5613860"/>
              <a:ext cx="165465" cy="21991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72"/>
          <p:cNvSpPr/>
          <p:nvPr/>
        </p:nvSpPr>
        <p:spPr>
          <a:xfrm>
            <a:off x="-1" y="272002"/>
            <a:ext cx="2679033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view of data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3"/>
          <p:cNvSpPr/>
          <p:nvPr/>
        </p:nvSpPr>
        <p:spPr>
          <a:xfrm>
            <a:off x="-1" y="272002"/>
            <a:ext cx="3015917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features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00" y="3589361"/>
            <a:ext cx="2561617" cy="224628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831" name="Google Shape;831;p73"/>
          <p:cNvGrpSpPr/>
          <p:nvPr/>
        </p:nvGrpSpPr>
        <p:grpSpPr>
          <a:xfrm>
            <a:off x="4305397" y="3182607"/>
            <a:ext cx="3405911" cy="2038604"/>
            <a:chOff x="7097050" y="4277802"/>
            <a:chExt cx="3595925" cy="2102107"/>
          </a:xfrm>
        </p:grpSpPr>
        <p:pic>
          <p:nvPicPr>
            <p:cNvPr id="832" name="Google Shape;832;p73"/>
            <p:cNvPicPr preferRelativeResize="0"/>
            <p:nvPr/>
          </p:nvPicPr>
          <p:blipFill rotWithShape="1">
            <a:blip r:embed="rId4">
              <a:alphaModFix/>
            </a:blip>
            <a:srcRect b="0" l="0" r="0" t="41542"/>
            <a:stretch/>
          </p:blipFill>
          <p:spPr>
            <a:xfrm>
              <a:off x="7097050" y="4277802"/>
              <a:ext cx="3595925" cy="2102107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sp>
          <p:nvSpPr>
            <p:cNvPr id="833" name="Google Shape;833;p73"/>
            <p:cNvSpPr/>
            <p:nvPr/>
          </p:nvSpPr>
          <p:spPr>
            <a:xfrm>
              <a:off x="7488891" y="4525380"/>
              <a:ext cx="505642" cy="151634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73"/>
            <p:cNvSpPr/>
            <p:nvPr/>
          </p:nvSpPr>
          <p:spPr>
            <a:xfrm>
              <a:off x="8254953" y="4539115"/>
              <a:ext cx="495766" cy="142574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73"/>
            <p:cNvSpPr/>
            <p:nvPr/>
          </p:nvSpPr>
          <p:spPr>
            <a:xfrm>
              <a:off x="8950272" y="4615980"/>
              <a:ext cx="495766" cy="142574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73"/>
            <p:cNvSpPr/>
            <p:nvPr/>
          </p:nvSpPr>
          <p:spPr>
            <a:xfrm>
              <a:off x="9776598" y="4525380"/>
              <a:ext cx="495766" cy="142574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73"/>
          <p:cNvGrpSpPr/>
          <p:nvPr/>
        </p:nvGrpSpPr>
        <p:grpSpPr>
          <a:xfrm>
            <a:off x="3460220" y="4487369"/>
            <a:ext cx="2761213" cy="1795648"/>
            <a:chOff x="8417254" y="2377441"/>
            <a:chExt cx="2496747" cy="1593668"/>
          </a:xfrm>
        </p:grpSpPr>
        <p:pic>
          <p:nvPicPr>
            <p:cNvPr id="838" name="Google Shape;838;p73"/>
            <p:cNvPicPr preferRelativeResize="0"/>
            <p:nvPr/>
          </p:nvPicPr>
          <p:blipFill rotWithShape="1">
            <a:blip r:embed="rId5">
              <a:alphaModFix/>
            </a:blip>
            <a:srcRect b="20858" l="29268" r="26515" t="34771"/>
            <a:stretch/>
          </p:blipFill>
          <p:spPr>
            <a:xfrm>
              <a:off x="8417254" y="2377441"/>
              <a:ext cx="2496747" cy="1593668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sp>
          <p:nvSpPr>
            <p:cNvPr id="839" name="Google Shape;839;p73"/>
            <p:cNvSpPr/>
            <p:nvPr/>
          </p:nvSpPr>
          <p:spPr>
            <a:xfrm>
              <a:off x="9335801" y="3039042"/>
              <a:ext cx="269851" cy="270466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73"/>
            <p:cNvSpPr/>
            <p:nvPr/>
          </p:nvSpPr>
          <p:spPr>
            <a:xfrm>
              <a:off x="9244128" y="2597115"/>
              <a:ext cx="183346" cy="191579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73"/>
            <p:cNvSpPr/>
            <p:nvPr/>
          </p:nvSpPr>
          <p:spPr>
            <a:xfrm>
              <a:off x="10240936" y="2692904"/>
              <a:ext cx="183346" cy="191579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73"/>
            <p:cNvSpPr/>
            <p:nvPr/>
          </p:nvSpPr>
          <p:spPr>
            <a:xfrm>
              <a:off x="10140165" y="3245314"/>
              <a:ext cx="183346" cy="191579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3"/>
            <p:cNvSpPr/>
            <p:nvPr/>
          </p:nvSpPr>
          <p:spPr>
            <a:xfrm>
              <a:off x="8826705" y="3245313"/>
              <a:ext cx="183346" cy="191579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73"/>
            <p:cNvSpPr/>
            <p:nvPr/>
          </p:nvSpPr>
          <p:spPr>
            <a:xfrm>
              <a:off x="8692476" y="3312467"/>
              <a:ext cx="183346" cy="191579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3"/>
            <p:cNvSpPr/>
            <p:nvPr/>
          </p:nvSpPr>
          <p:spPr>
            <a:xfrm>
              <a:off x="10433241" y="3258596"/>
              <a:ext cx="242513" cy="245450"/>
            </a:xfrm>
            <a:prstGeom prst="rect">
              <a:avLst/>
            </a:prstGeom>
            <a:noFill/>
            <a:ln cap="flat" cmpd="sng" w="31750">
              <a:solidFill>
                <a:srgbClr val="3FE93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6" name="Google Shape;846;p73"/>
          <p:cNvPicPr preferRelativeResize="0"/>
          <p:nvPr/>
        </p:nvPicPr>
        <p:blipFill rotWithShape="1">
          <a:blip r:embed="rId6">
            <a:alphaModFix/>
          </a:blip>
          <a:srcRect b="21749" l="0" r="0" t="28026"/>
          <a:stretch/>
        </p:blipFill>
        <p:spPr>
          <a:xfrm>
            <a:off x="967399" y="3181379"/>
            <a:ext cx="2737464" cy="9326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847" name="Google Shape;847;p73"/>
          <p:cNvPicPr preferRelativeResize="0"/>
          <p:nvPr/>
        </p:nvPicPr>
        <p:blipFill rotWithShape="1">
          <a:blip r:embed="rId7">
            <a:alphaModFix/>
          </a:blip>
          <a:srcRect b="0" l="9641" r="0" t="0"/>
          <a:stretch/>
        </p:blipFill>
        <p:spPr>
          <a:xfrm>
            <a:off x="8364381" y="3928079"/>
            <a:ext cx="3409050" cy="235493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48" name="Google Shape;848;p73"/>
          <p:cNvSpPr/>
          <p:nvPr/>
        </p:nvSpPr>
        <p:spPr>
          <a:xfrm>
            <a:off x="624542" y="1290557"/>
            <a:ext cx="10392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3"/>
          <p:cNvSpPr/>
          <p:nvPr/>
        </p:nvSpPr>
        <p:spPr>
          <a:xfrm>
            <a:off x="4305397" y="1285263"/>
            <a:ext cx="12793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3"/>
          <p:cNvSpPr/>
          <p:nvPr/>
        </p:nvSpPr>
        <p:spPr>
          <a:xfrm>
            <a:off x="8455331" y="1285262"/>
            <a:ext cx="12541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3"/>
          <p:cNvSpPr/>
          <p:nvPr/>
        </p:nvSpPr>
        <p:spPr>
          <a:xfrm>
            <a:off x="624542" y="1866636"/>
            <a:ext cx="31797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detection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clustering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3"/>
          <p:cNvSpPr/>
          <p:nvPr/>
        </p:nvSpPr>
        <p:spPr>
          <a:xfrm>
            <a:off x="4305397" y="1880851"/>
            <a:ext cx="31797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 detection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 detection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3"/>
          <p:cNvSpPr/>
          <p:nvPr/>
        </p:nvSpPr>
        <p:spPr>
          <a:xfrm>
            <a:off x="8479026" y="1866636"/>
            <a:ext cx="31797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Speaker recognition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Music discovery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3"/>
          <p:cNvPicPr preferRelativeResize="0"/>
          <p:nvPr/>
        </p:nvPicPr>
        <p:blipFill rotWithShape="1">
          <a:blip r:embed="rId8">
            <a:alphaModFix/>
          </a:blip>
          <a:srcRect b="0" l="5112" r="42234" t="0"/>
          <a:stretch/>
        </p:blipFill>
        <p:spPr>
          <a:xfrm>
            <a:off x="10229327" y="2794288"/>
            <a:ext cx="1256165" cy="17068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29"/>
          <p:cNvCxnSpPr/>
          <p:nvPr/>
        </p:nvCxnSpPr>
        <p:spPr>
          <a:xfrm flipH="1">
            <a:off x="1025033" y="3874091"/>
            <a:ext cx="2970520" cy="2619615"/>
          </a:xfrm>
          <a:prstGeom prst="straightConnector1">
            <a:avLst/>
          </a:prstGeom>
          <a:noFill/>
          <a:ln cap="rnd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395" l="8095" r="0" t="72570"/>
          <a:stretch/>
        </p:blipFill>
        <p:spPr>
          <a:xfrm>
            <a:off x="5000194" y="4813703"/>
            <a:ext cx="1955497" cy="38035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/>
          <p:nvPr/>
        </p:nvSpPr>
        <p:spPr>
          <a:xfrm rot="-10573544">
            <a:off x="3748328" y="4100871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9"/>
          <p:cNvGrpSpPr/>
          <p:nvPr/>
        </p:nvGrpSpPr>
        <p:grpSpPr>
          <a:xfrm>
            <a:off x="1045721" y="3924812"/>
            <a:ext cx="1845115" cy="1268912"/>
            <a:chOff x="5449276" y="3503706"/>
            <a:chExt cx="1845115" cy="1268912"/>
          </a:xfrm>
        </p:grpSpPr>
        <p:grpSp>
          <p:nvGrpSpPr>
            <p:cNvPr id="273" name="Google Shape;273;p29"/>
            <p:cNvGrpSpPr/>
            <p:nvPr/>
          </p:nvGrpSpPr>
          <p:grpSpPr>
            <a:xfrm rot="-1359005">
              <a:off x="5538524" y="3758759"/>
              <a:ext cx="1475531" cy="759014"/>
              <a:chOff x="7281935" y="337810"/>
              <a:chExt cx="1475531" cy="759014"/>
            </a:xfrm>
          </p:grpSpPr>
          <p:sp>
            <p:nvSpPr>
              <p:cNvPr id="274" name="Google Shape;274;p29"/>
              <p:cNvSpPr/>
              <p:nvPr/>
            </p:nvSpPr>
            <p:spPr>
              <a:xfrm rot="1252149">
                <a:off x="8624811" y="495187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 rot="1252149">
                <a:off x="8386589" y="93168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 rot="1252149">
                <a:off x="7809356" y="816976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 rot="1252149">
                <a:off x="7298766" y="96416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 rot="1252149">
                <a:off x="8120594" y="354641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FF4F57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" name="Google Shape;279;p29"/>
            <p:cNvSpPr/>
            <p:nvPr/>
          </p:nvSpPr>
          <p:spPr>
            <a:xfrm>
              <a:off x="5521230" y="4282304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033882" y="4004343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5912466" y="3503706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6819581" y="3670869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6435497" y="4271196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29"/>
          <p:cNvGrpSpPr/>
          <p:nvPr/>
        </p:nvGrpSpPr>
        <p:grpSpPr>
          <a:xfrm>
            <a:off x="2300932" y="5178818"/>
            <a:ext cx="1803387" cy="1678498"/>
            <a:chOff x="6704487" y="4757712"/>
            <a:chExt cx="1803387" cy="1678498"/>
          </a:xfrm>
        </p:grpSpPr>
        <p:grpSp>
          <p:nvGrpSpPr>
            <p:cNvPr id="285" name="Google Shape;285;p29"/>
            <p:cNvGrpSpPr/>
            <p:nvPr/>
          </p:nvGrpSpPr>
          <p:grpSpPr>
            <a:xfrm rot="-2325592">
              <a:off x="6789375" y="5118111"/>
              <a:ext cx="1422770" cy="771659"/>
              <a:chOff x="9319159" y="3333297"/>
              <a:chExt cx="1422770" cy="771659"/>
            </a:xfrm>
          </p:grpSpPr>
          <p:sp>
            <p:nvSpPr>
              <p:cNvPr id="286" name="Google Shape;286;p29"/>
              <p:cNvSpPr/>
              <p:nvPr/>
            </p:nvSpPr>
            <p:spPr>
              <a:xfrm rot="1252149">
                <a:off x="9784607" y="3972301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 rot="1252149">
                <a:off x="10609274" y="3857474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 rot="1252149">
                <a:off x="9335990" y="3823369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 rot="1252149">
                <a:off x="10276513" y="3460738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 rot="1252149">
                <a:off x="9653289" y="3350128"/>
                <a:ext cx="115824" cy="115824"/>
              </a:xfrm>
              <a:prstGeom prst="ellipse">
                <a:avLst/>
              </a:prstGeom>
              <a:noFill/>
              <a:ln cap="flat" cmpd="sng" w="38100">
                <a:solidFill>
                  <a:srgbClr val="007F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8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29"/>
            <p:cNvSpPr/>
            <p:nvPr/>
          </p:nvSpPr>
          <p:spPr>
            <a:xfrm>
              <a:off x="7294391" y="4825878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7040341" y="5411580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8055506" y="5276624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7492709" y="5864233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6984083" y="6066878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6" name="Google Shape;2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1506" y="1936523"/>
            <a:ext cx="5197391" cy="10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 rotWithShape="1">
          <a:blip r:embed="rId5">
            <a:alphaModFix/>
          </a:blip>
          <a:srcRect b="-3333" l="22245" r="0" t="0"/>
          <a:stretch/>
        </p:blipFill>
        <p:spPr>
          <a:xfrm>
            <a:off x="8912387" y="1485918"/>
            <a:ext cx="1287378" cy="36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4">
            <a:alphaModFix/>
          </a:blip>
          <a:srcRect b="26668" l="0" r="93217" t="29699"/>
          <a:stretch/>
        </p:blipFill>
        <p:spPr>
          <a:xfrm>
            <a:off x="2886314" y="3030041"/>
            <a:ext cx="393031" cy="50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939550" y="2196698"/>
            <a:ext cx="11153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Perceptron cost: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29"/>
          <p:cNvGrpSpPr/>
          <p:nvPr/>
        </p:nvGrpSpPr>
        <p:grpSpPr>
          <a:xfrm>
            <a:off x="973175" y="1457076"/>
            <a:ext cx="11153400" cy="466121"/>
            <a:chOff x="838650" y="868501"/>
            <a:chExt cx="11153400" cy="466121"/>
          </a:xfrm>
        </p:grpSpPr>
        <p:pic>
          <p:nvPicPr>
            <p:cNvPr id="301" name="Google Shape;301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63069" y="868501"/>
              <a:ext cx="3835790" cy="4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9"/>
            <p:cNvSpPr txBox="1"/>
            <p:nvPr/>
          </p:nvSpPr>
          <p:spPr>
            <a:xfrm>
              <a:off x="838650" y="875654"/>
              <a:ext cx="111534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 want                                                   to hold for all</a:t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1328" l="8096" r="82896" t="72569"/>
          <a:stretch/>
        </p:blipFill>
        <p:spPr>
          <a:xfrm>
            <a:off x="6852512" y="3044191"/>
            <a:ext cx="191636" cy="36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 b="-3508" l="48400" r="37488" t="72569"/>
          <a:stretch/>
        </p:blipFill>
        <p:spPr>
          <a:xfrm>
            <a:off x="8099096" y="3037463"/>
            <a:ext cx="300251" cy="435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/>
        </p:nvSpPr>
        <p:spPr>
          <a:xfrm>
            <a:off x="990038" y="3017639"/>
            <a:ext cx="6056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Minimizing        returns an optimal set of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-1" y="272002"/>
            <a:ext cx="2031900" cy="75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7179588" y="3018664"/>
            <a:ext cx="741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and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4"/>
          <p:cNvSpPr/>
          <p:nvPr/>
        </p:nvSpPr>
        <p:spPr>
          <a:xfrm>
            <a:off x="-1" y="272002"/>
            <a:ext cx="3015917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features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4"/>
          <p:cNvSpPr/>
          <p:nvPr/>
        </p:nvSpPr>
        <p:spPr>
          <a:xfrm>
            <a:off x="830455" y="2388502"/>
            <a:ext cx="182880" cy="779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4"/>
          <p:cNvSpPr/>
          <p:nvPr/>
        </p:nvSpPr>
        <p:spPr>
          <a:xfrm>
            <a:off x="1263495" y="1261641"/>
            <a:ext cx="182880" cy="190651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4"/>
          <p:cNvSpPr/>
          <p:nvPr/>
        </p:nvSpPr>
        <p:spPr>
          <a:xfrm>
            <a:off x="1685179" y="1863220"/>
            <a:ext cx="194236" cy="13049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4"/>
          <p:cNvSpPr/>
          <p:nvPr/>
        </p:nvSpPr>
        <p:spPr>
          <a:xfrm>
            <a:off x="3142232" y="2175394"/>
            <a:ext cx="187052" cy="99275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4" name="Google Shape;864;p74"/>
          <p:cNvCxnSpPr/>
          <p:nvPr/>
        </p:nvCxnSpPr>
        <p:spPr>
          <a:xfrm>
            <a:off x="584725" y="3168152"/>
            <a:ext cx="3158432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865" name="Google Shape;865;p74"/>
          <p:cNvSpPr/>
          <p:nvPr/>
        </p:nvSpPr>
        <p:spPr>
          <a:xfrm>
            <a:off x="2961092" y="3273370"/>
            <a:ext cx="9187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4"/>
          <p:cNvSpPr/>
          <p:nvPr/>
        </p:nvSpPr>
        <p:spPr>
          <a:xfrm>
            <a:off x="2071105" y="2370610"/>
            <a:ext cx="8899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/>
          </a:p>
        </p:txBody>
      </p:sp>
      <p:pic>
        <p:nvPicPr>
          <p:cNvPr id="867" name="Google Shape;867;p74"/>
          <p:cNvPicPr preferRelativeResize="0"/>
          <p:nvPr/>
        </p:nvPicPr>
        <p:blipFill rotWithShape="1">
          <a:blip r:embed="rId3">
            <a:alphaModFix/>
          </a:blip>
          <a:srcRect b="11780" l="8628" r="9253" t="11198"/>
          <a:stretch/>
        </p:blipFill>
        <p:spPr>
          <a:xfrm>
            <a:off x="508498" y="4160912"/>
            <a:ext cx="3389733" cy="21374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868" name="Google Shape;868;p74"/>
          <p:cNvPicPr preferRelativeResize="0"/>
          <p:nvPr/>
        </p:nvPicPr>
        <p:blipFill rotWithShape="1">
          <a:blip r:embed="rId4">
            <a:alphaModFix/>
          </a:blip>
          <a:srcRect b="20858" l="29268" r="26515" t="34771"/>
          <a:stretch/>
        </p:blipFill>
        <p:spPr>
          <a:xfrm>
            <a:off x="4337897" y="4160910"/>
            <a:ext cx="3286849" cy="21374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869" name="Google Shape;869;p74"/>
          <p:cNvPicPr preferRelativeResize="0"/>
          <p:nvPr/>
        </p:nvPicPr>
        <p:blipFill rotWithShape="1">
          <a:blip r:embed="rId5">
            <a:alphaModFix/>
          </a:blip>
          <a:srcRect b="50778" l="53927" r="8866" t="2685"/>
          <a:stretch/>
        </p:blipFill>
        <p:spPr>
          <a:xfrm>
            <a:off x="8064412" y="4690619"/>
            <a:ext cx="3549528" cy="107805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870" name="Google Shape;870;p74"/>
          <p:cNvSpPr/>
          <p:nvPr/>
        </p:nvSpPr>
        <p:spPr>
          <a:xfrm>
            <a:off x="4575396" y="2388502"/>
            <a:ext cx="182880" cy="779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4"/>
          <p:cNvSpPr/>
          <p:nvPr/>
        </p:nvSpPr>
        <p:spPr>
          <a:xfrm>
            <a:off x="5008436" y="1261641"/>
            <a:ext cx="182880" cy="190651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74"/>
          <p:cNvSpPr/>
          <p:nvPr/>
        </p:nvSpPr>
        <p:spPr>
          <a:xfrm>
            <a:off x="5430120" y="1863220"/>
            <a:ext cx="194236" cy="13049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4"/>
          <p:cNvSpPr/>
          <p:nvPr/>
        </p:nvSpPr>
        <p:spPr>
          <a:xfrm>
            <a:off x="6887173" y="2175394"/>
            <a:ext cx="187052" cy="99275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4" name="Google Shape;874;p74"/>
          <p:cNvCxnSpPr/>
          <p:nvPr/>
        </p:nvCxnSpPr>
        <p:spPr>
          <a:xfrm>
            <a:off x="4329666" y="3168152"/>
            <a:ext cx="3158432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875" name="Google Shape;875;p74"/>
          <p:cNvSpPr/>
          <p:nvPr/>
        </p:nvSpPr>
        <p:spPr>
          <a:xfrm>
            <a:off x="5857787" y="3273370"/>
            <a:ext cx="17669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content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74"/>
          <p:cNvSpPr/>
          <p:nvPr/>
        </p:nvSpPr>
        <p:spPr>
          <a:xfrm>
            <a:off x="5816046" y="2370610"/>
            <a:ext cx="8899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/>
          </a:p>
        </p:txBody>
      </p:sp>
      <p:sp>
        <p:nvSpPr>
          <p:cNvPr id="877" name="Google Shape;877;p74"/>
          <p:cNvSpPr/>
          <p:nvPr/>
        </p:nvSpPr>
        <p:spPr>
          <a:xfrm>
            <a:off x="8450584" y="2388502"/>
            <a:ext cx="182880" cy="779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74"/>
          <p:cNvSpPr/>
          <p:nvPr/>
        </p:nvSpPr>
        <p:spPr>
          <a:xfrm>
            <a:off x="8883624" y="1261641"/>
            <a:ext cx="182880" cy="190651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74"/>
          <p:cNvSpPr/>
          <p:nvPr/>
        </p:nvSpPr>
        <p:spPr>
          <a:xfrm>
            <a:off x="9305308" y="1863220"/>
            <a:ext cx="194236" cy="13049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4"/>
          <p:cNvSpPr/>
          <p:nvPr/>
        </p:nvSpPr>
        <p:spPr>
          <a:xfrm>
            <a:off x="10762361" y="2175394"/>
            <a:ext cx="187052" cy="99275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1" name="Google Shape;881;p74"/>
          <p:cNvCxnSpPr/>
          <p:nvPr/>
        </p:nvCxnSpPr>
        <p:spPr>
          <a:xfrm>
            <a:off x="8204854" y="3168152"/>
            <a:ext cx="3158432" cy="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882" name="Google Shape;882;p74"/>
          <p:cNvSpPr/>
          <p:nvPr/>
        </p:nvSpPr>
        <p:spPr>
          <a:xfrm>
            <a:off x="10068933" y="3273370"/>
            <a:ext cx="13868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4"/>
          <p:cNvSpPr/>
          <p:nvPr/>
        </p:nvSpPr>
        <p:spPr>
          <a:xfrm>
            <a:off x="9691234" y="2370610"/>
            <a:ext cx="8899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/>
          <p:nvPr/>
        </p:nvSpPr>
        <p:spPr>
          <a:xfrm>
            <a:off x="-1" y="272002"/>
            <a:ext cx="4860759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Bag of Words (BoW) histogram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5"/>
          <p:cNvSpPr/>
          <p:nvPr/>
        </p:nvSpPr>
        <p:spPr>
          <a:xfrm>
            <a:off x="1203198" y="1415343"/>
            <a:ext cx="20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5"/>
          <p:cNvSpPr/>
          <p:nvPr/>
        </p:nvSpPr>
        <p:spPr>
          <a:xfrm>
            <a:off x="5094689" y="301712"/>
            <a:ext cx="33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1) dogs are the best</a:t>
            </a:r>
            <a:endParaRPr sz="24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5"/>
          <p:cNvSpPr/>
          <p:nvPr/>
        </p:nvSpPr>
        <p:spPr>
          <a:xfrm>
            <a:off x="5094689" y="665287"/>
            <a:ext cx="32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2) cats are the worst</a:t>
            </a:r>
            <a:endParaRPr sz="24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/>
          <p:nvPr/>
        </p:nvSpPr>
        <p:spPr>
          <a:xfrm>
            <a:off x="1194825" y="2146030"/>
            <a:ext cx="41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 word removal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5"/>
          <p:cNvSpPr/>
          <p:nvPr/>
        </p:nvSpPr>
        <p:spPr>
          <a:xfrm>
            <a:off x="1194825" y="2879881"/>
            <a:ext cx="20760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Stemming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5"/>
          <p:cNvSpPr/>
          <p:nvPr/>
        </p:nvSpPr>
        <p:spPr>
          <a:xfrm>
            <a:off x="1194825" y="3611943"/>
            <a:ext cx="19415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Merging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5"/>
          <p:cNvSpPr/>
          <p:nvPr/>
        </p:nvSpPr>
        <p:spPr>
          <a:xfrm>
            <a:off x="1203198" y="4346965"/>
            <a:ext cx="5065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Normalized vector representation 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6" name="Google Shape;896;p75"/>
          <p:cNvGrpSpPr/>
          <p:nvPr/>
        </p:nvGrpSpPr>
        <p:grpSpPr>
          <a:xfrm>
            <a:off x="5029613" y="1265689"/>
            <a:ext cx="6900468" cy="585513"/>
            <a:chOff x="5029613" y="1394470"/>
            <a:chExt cx="6900468" cy="585513"/>
          </a:xfrm>
        </p:grpSpPr>
        <p:sp>
          <p:nvSpPr>
            <p:cNvPr id="897" name="Google Shape;897;p75"/>
            <p:cNvSpPr/>
            <p:nvPr/>
          </p:nvSpPr>
          <p:spPr>
            <a:xfrm>
              <a:off x="5029613" y="1518283"/>
              <a:ext cx="333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dogs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are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 the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best</a:t>
              </a:r>
              <a:endParaRPr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5"/>
            <p:cNvSpPr/>
            <p:nvPr/>
          </p:nvSpPr>
          <p:spPr>
            <a:xfrm>
              <a:off x="8654681" y="1518283"/>
              <a:ext cx="327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cats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are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the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worst</a:t>
              </a:r>
              <a:endParaRPr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5"/>
            <p:cNvSpPr/>
            <p:nvPr/>
          </p:nvSpPr>
          <p:spPr>
            <a:xfrm>
              <a:off x="5029613" y="1394470"/>
              <a:ext cx="3284700" cy="561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8627442" y="1394470"/>
              <a:ext cx="3285600" cy="561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75"/>
          <p:cNvGrpSpPr/>
          <p:nvPr/>
        </p:nvGrpSpPr>
        <p:grpSpPr>
          <a:xfrm>
            <a:off x="5014541" y="2055095"/>
            <a:ext cx="6999540" cy="570610"/>
            <a:chOff x="5014541" y="2299246"/>
            <a:chExt cx="6999540" cy="570610"/>
          </a:xfrm>
        </p:grpSpPr>
        <p:sp>
          <p:nvSpPr>
            <p:cNvPr id="902" name="Google Shape;902;p75"/>
            <p:cNvSpPr/>
            <p:nvPr/>
          </p:nvSpPr>
          <p:spPr>
            <a:xfrm>
              <a:off x="5029614" y="2408156"/>
              <a:ext cx="3604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dogs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are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 the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best</a:t>
              </a:r>
              <a:endParaRPr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8654681" y="2406438"/>
              <a:ext cx="335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cats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are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the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worst</a:t>
              </a:r>
              <a:endParaRPr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5"/>
            <p:cNvSpPr/>
            <p:nvPr/>
          </p:nvSpPr>
          <p:spPr>
            <a:xfrm rot="8138424">
              <a:off x="5963041" y="2416357"/>
              <a:ext cx="342588" cy="341610"/>
            </a:xfrm>
            <a:prstGeom prst="plus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75"/>
            <p:cNvSpPr/>
            <p:nvPr/>
          </p:nvSpPr>
          <p:spPr>
            <a:xfrm rot="8138424">
              <a:off x="6671008" y="2416356"/>
              <a:ext cx="342588" cy="341610"/>
            </a:xfrm>
            <a:prstGeom prst="plus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75"/>
            <p:cNvSpPr/>
            <p:nvPr/>
          </p:nvSpPr>
          <p:spPr>
            <a:xfrm rot="8138424">
              <a:off x="9499445" y="2414640"/>
              <a:ext cx="342588" cy="341610"/>
            </a:xfrm>
            <a:prstGeom prst="plus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75"/>
            <p:cNvSpPr/>
            <p:nvPr/>
          </p:nvSpPr>
          <p:spPr>
            <a:xfrm rot="8138424">
              <a:off x="10138561" y="2414641"/>
              <a:ext cx="342588" cy="341610"/>
            </a:xfrm>
            <a:prstGeom prst="plus">
              <a:avLst>
                <a:gd fmla="val 50000" name="adj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75"/>
            <p:cNvSpPr/>
            <p:nvPr/>
          </p:nvSpPr>
          <p:spPr>
            <a:xfrm>
              <a:off x="5014541" y="2299246"/>
              <a:ext cx="3266100" cy="561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75"/>
            <p:cNvSpPr/>
            <p:nvPr/>
          </p:nvSpPr>
          <p:spPr>
            <a:xfrm>
              <a:off x="8627441" y="2301094"/>
              <a:ext cx="3252000" cy="561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75"/>
          <p:cNvGrpSpPr/>
          <p:nvPr/>
        </p:nvGrpSpPr>
        <p:grpSpPr>
          <a:xfrm>
            <a:off x="5014541" y="2826822"/>
            <a:ext cx="6982740" cy="588030"/>
            <a:chOff x="5014541" y="3164449"/>
            <a:chExt cx="6982740" cy="588030"/>
          </a:xfrm>
        </p:grpSpPr>
        <p:grpSp>
          <p:nvGrpSpPr>
            <p:cNvPr id="911" name="Google Shape;911;p75"/>
            <p:cNvGrpSpPr/>
            <p:nvPr/>
          </p:nvGrpSpPr>
          <p:grpSpPr>
            <a:xfrm>
              <a:off x="5029613" y="3290779"/>
              <a:ext cx="3537000" cy="461700"/>
              <a:chOff x="5067073" y="3325966"/>
              <a:chExt cx="3537000" cy="461700"/>
            </a:xfrm>
          </p:grpSpPr>
          <p:sp>
            <p:nvSpPr>
              <p:cNvPr id="912" name="Google Shape;912;p75"/>
              <p:cNvSpPr/>
              <p:nvPr/>
            </p:nvSpPr>
            <p:spPr>
              <a:xfrm>
                <a:off x="5067073" y="3325966"/>
                <a:ext cx="353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dogs                    best</a:t>
                </a:r>
                <a:endParaRPr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75"/>
              <p:cNvSpPr/>
              <p:nvPr/>
            </p:nvSpPr>
            <p:spPr>
              <a:xfrm>
                <a:off x="5501805" y="3340071"/>
                <a:ext cx="310096" cy="307059"/>
              </a:xfrm>
              <a:prstGeom prst="mathMultiply">
                <a:avLst>
                  <a:gd fmla="val 2996" name="adj1"/>
                </a:avLst>
              </a:prstGeom>
              <a:solidFill>
                <a:srgbClr val="FF0000"/>
              </a:solidFill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75"/>
            <p:cNvGrpSpPr/>
            <p:nvPr/>
          </p:nvGrpSpPr>
          <p:grpSpPr>
            <a:xfrm>
              <a:off x="8654681" y="3274090"/>
              <a:ext cx="3342600" cy="461700"/>
              <a:chOff x="8654681" y="3261395"/>
              <a:chExt cx="3342600" cy="461700"/>
            </a:xfrm>
          </p:grpSpPr>
          <p:sp>
            <p:nvSpPr>
              <p:cNvPr id="915" name="Google Shape;915;p75"/>
              <p:cNvSpPr/>
              <p:nvPr/>
            </p:nvSpPr>
            <p:spPr>
              <a:xfrm>
                <a:off x="8654681" y="3261395"/>
                <a:ext cx="3342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cats </a:t>
                </a: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  </a:t>
                </a:r>
                <a:r>
                  <a:rPr lang="en-US" sz="240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worst</a:t>
                </a:r>
                <a:endParaRPr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75"/>
              <p:cNvSpPr/>
              <p:nvPr/>
            </p:nvSpPr>
            <p:spPr>
              <a:xfrm>
                <a:off x="9024726" y="3278084"/>
                <a:ext cx="310096" cy="307059"/>
              </a:xfrm>
              <a:prstGeom prst="mathMultiply">
                <a:avLst>
                  <a:gd fmla="val 2996" name="adj1"/>
                </a:avLst>
              </a:prstGeom>
              <a:solidFill>
                <a:srgbClr val="FF0000"/>
              </a:solidFill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7" name="Google Shape;917;p75"/>
            <p:cNvSpPr/>
            <p:nvPr/>
          </p:nvSpPr>
          <p:spPr>
            <a:xfrm>
              <a:off x="5014541" y="3164449"/>
              <a:ext cx="3266100" cy="561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75"/>
            <p:cNvSpPr/>
            <p:nvPr/>
          </p:nvSpPr>
          <p:spPr>
            <a:xfrm>
              <a:off x="8627441" y="3171765"/>
              <a:ext cx="3302400" cy="561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75"/>
          <p:cNvGrpSpPr/>
          <p:nvPr/>
        </p:nvGrpSpPr>
        <p:grpSpPr>
          <a:xfrm>
            <a:off x="6842496" y="3589448"/>
            <a:ext cx="3355637" cy="579271"/>
            <a:chOff x="5029613" y="4008653"/>
            <a:chExt cx="2960682" cy="579271"/>
          </a:xfrm>
        </p:grpSpPr>
        <p:sp>
          <p:nvSpPr>
            <p:cNvPr id="920" name="Google Shape;920;p75"/>
            <p:cNvSpPr/>
            <p:nvPr/>
          </p:nvSpPr>
          <p:spPr>
            <a:xfrm>
              <a:off x="5029613" y="4126259"/>
              <a:ext cx="296068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best   cat   dog   worst </a:t>
              </a:r>
              <a:endParaRPr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5"/>
            <p:cNvSpPr/>
            <p:nvPr/>
          </p:nvSpPr>
          <p:spPr>
            <a:xfrm>
              <a:off x="5039166" y="4008653"/>
              <a:ext cx="2881045" cy="561474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138" y="4831805"/>
            <a:ext cx="73628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6"/>
          <p:cNvSpPr/>
          <p:nvPr/>
        </p:nvSpPr>
        <p:spPr>
          <a:xfrm>
            <a:off x="0" y="272002"/>
            <a:ext cx="4652212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Sentiment analysis with BoWs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575" y="272002"/>
            <a:ext cx="1539247" cy="2308872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6"/>
          <p:cNvSpPr/>
          <p:nvPr/>
        </p:nvSpPr>
        <p:spPr>
          <a:xfrm>
            <a:off x="1269172" y="1347374"/>
            <a:ext cx="33021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One of the funniest films you will ever feel this uncomfortable about laughing out loud at. Remember if you laugh, the terrorists win!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6"/>
          <p:cNvSpPr/>
          <p:nvPr/>
        </p:nvSpPr>
        <p:spPr>
          <a:xfrm>
            <a:off x="7800259" y="1345489"/>
            <a:ext cx="2988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Bell MT"/>
                <a:ea typeface="Bell MT"/>
                <a:cs typeface="Bell MT"/>
                <a:sym typeface="Bell MT"/>
              </a:rPr>
              <a:t>      </a:t>
            </a:r>
            <a:r>
              <a:rPr lang="en-US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rude and raunchy, and it has a message, sort of. You have to wade through an awful lot of obscenity to get to it though.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6"/>
          <p:cNvSpPr/>
          <p:nvPr/>
        </p:nvSpPr>
        <p:spPr>
          <a:xfrm>
            <a:off x="7708185" y="1315846"/>
            <a:ext cx="3180961" cy="1411280"/>
          </a:xfrm>
          <a:custGeom>
            <a:rect b="b" l="l" r="r" t="t"/>
            <a:pathLst>
              <a:path extrusionOk="0" h="1945881" w="3356517">
                <a:moveTo>
                  <a:pt x="0" y="0"/>
                </a:moveTo>
                <a:lnTo>
                  <a:pt x="559420" y="0"/>
                </a:lnTo>
                <a:lnTo>
                  <a:pt x="559420" y="0"/>
                </a:lnTo>
                <a:lnTo>
                  <a:pt x="1398549" y="0"/>
                </a:lnTo>
                <a:lnTo>
                  <a:pt x="3356517" y="0"/>
                </a:lnTo>
                <a:lnTo>
                  <a:pt x="3356517" y="962722"/>
                </a:lnTo>
                <a:lnTo>
                  <a:pt x="3356517" y="962722"/>
                </a:lnTo>
                <a:lnTo>
                  <a:pt x="3356517" y="1375317"/>
                </a:lnTo>
                <a:lnTo>
                  <a:pt x="3356517" y="1650380"/>
                </a:lnTo>
                <a:lnTo>
                  <a:pt x="834006" y="1666282"/>
                </a:lnTo>
                <a:lnTo>
                  <a:pt x="845171" y="1945881"/>
                </a:lnTo>
                <a:lnTo>
                  <a:pt x="559420" y="1650380"/>
                </a:lnTo>
                <a:lnTo>
                  <a:pt x="0" y="1650380"/>
                </a:lnTo>
                <a:lnTo>
                  <a:pt x="0" y="1375317"/>
                </a:lnTo>
                <a:lnTo>
                  <a:pt x="0" y="962722"/>
                </a:lnTo>
                <a:lnTo>
                  <a:pt x="0" y="96272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75">
            <a:solidFill>
              <a:srgbClr val="5A961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76"/>
          <p:cNvSpPr/>
          <p:nvPr/>
        </p:nvSpPr>
        <p:spPr>
          <a:xfrm>
            <a:off x="1191114" y="1317731"/>
            <a:ext cx="3461098" cy="1411280"/>
          </a:xfrm>
          <a:custGeom>
            <a:rect b="b" l="l" r="r" t="t"/>
            <a:pathLst>
              <a:path extrusionOk="0" h="1945881" w="3356517">
                <a:moveTo>
                  <a:pt x="0" y="0"/>
                </a:moveTo>
                <a:lnTo>
                  <a:pt x="559420" y="0"/>
                </a:lnTo>
                <a:lnTo>
                  <a:pt x="559420" y="0"/>
                </a:lnTo>
                <a:lnTo>
                  <a:pt x="1398549" y="0"/>
                </a:lnTo>
                <a:lnTo>
                  <a:pt x="3356517" y="0"/>
                </a:lnTo>
                <a:lnTo>
                  <a:pt x="3356517" y="962722"/>
                </a:lnTo>
                <a:lnTo>
                  <a:pt x="3356517" y="962722"/>
                </a:lnTo>
                <a:lnTo>
                  <a:pt x="3356517" y="1375317"/>
                </a:lnTo>
                <a:lnTo>
                  <a:pt x="3356517" y="1650380"/>
                </a:lnTo>
                <a:lnTo>
                  <a:pt x="834006" y="1666282"/>
                </a:lnTo>
                <a:lnTo>
                  <a:pt x="845171" y="1945881"/>
                </a:lnTo>
                <a:lnTo>
                  <a:pt x="559420" y="1650380"/>
                </a:lnTo>
                <a:lnTo>
                  <a:pt x="0" y="1650380"/>
                </a:lnTo>
                <a:lnTo>
                  <a:pt x="0" y="1375317"/>
                </a:lnTo>
                <a:lnTo>
                  <a:pt x="0" y="962722"/>
                </a:lnTo>
                <a:lnTo>
                  <a:pt x="0" y="96272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3" name="Google Shape;93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1771" y="1422156"/>
            <a:ext cx="273025" cy="26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5083" y="1396178"/>
            <a:ext cx="267709" cy="2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6"/>
          <p:cNvSpPr/>
          <p:nvPr/>
        </p:nvSpPr>
        <p:spPr>
          <a:xfrm>
            <a:off x="2075879" y="2580874"/>
            <a:ext cx="13513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Kevin Ranson</a:t>
            </a:r>
            <a:endParaRPr sz="16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87878"/>
                </a:solidFill>
                <a:latin typeface="Bell MT"/>
                <a:ea typeface="Bell MT"/>
                <a:cs typeface="Bell MT"/>
                <a:sym typeface="Bell MT"/>
              </a:rPr>
              <a:t>MovieCrypt.com</a:t>
            </a:r>
            <a:endParaRPr sz="12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936" name="Google Shape;936;p76"/>
          <p:cNvSpPr/>
          <p:nvPr/>
        </p:nvSpPr>
        <p:spPr>
          <a:xfrm>
            <a:off x="8523852" y="2605098"/>
            <a:ext cx="13106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Roger Moore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87878"/>
                </a:solidFill>
                <a:latin typeface="Bell MT"/>
                <a:ea typeface="Bell MT"/>
                <a:cs typeface="Bell MT"/>
                <a:sym typeface="Bell MT"/>
              </a:rPr>
              <a:t>Orlando Sentinel</a:t>
            </a:r>
            <a:endParaRPr sz="12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937" name="Google Shape;93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2" y="3126433"/>
            <a:ext cx="12161838" cy="352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7"/>
          <p:cNvSpPr/>
          <p:nvPr/>
        </p:nvSpPr>
        <p:spPr>
          <a:xfrm>
            <a:off x="0" y="272002"/>
            <a:ext cx="2646947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Spam detection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77"/>
          <p:cNvPicPr preferRelativeResize="0"/>
          <p:nvPr/>
        </p:nvPicPr>
        <p:blipFill rotWithShape="1">
          <a:blip r:embed="rId3">
            <a:alphaModFix/>
          </a:blip>
          <a:srcRect b="1276" l="0" r="0" t="0"/>
          <a:stretch/>
        </p:blipFill>
        <p:spPr>
          <a:xfrm>
            <a:off x="1266689" y="1188327"/>
            <a:ext cx="6439038" cy="548518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7"/>
          <p:cNvSpPr/>
          <p:nvPr/>
        </p:nvSpPr>
        <p:spPr>
          <a:xfrm>
            <a:off x="4170950" y="1660849"/>
            <a:ext cx="1203158" cy="328372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5" name="Google Shape;945;p77"/>
          <p:cNvCxnSpPr>
            <a:stCxn id="944" idx="7"/>
          </p:cNvCxnSpPr>
          <p:nvPr/>
        </p:nvCxnSpPr>
        <p:spPr>
          <a:xfrm flipH="1" rot="10800000">
            <a:off x="5197910" y="1027938"/>
            <a:ext cx="835500" cy="6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946" name="Google Shape;946;p77"/>
          <p:cNvSpPr/>
          <p:nvPr/>
        </p:nvSpPr>
        <p:spPr>
          <a:xfrm>
            <a:off x="5296655" y="1896640"/>
            <a:ext cx="1360822" cy="40476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7" name="Google Shape;947;p77"/>
          <p:cNvCxnSpPr>
            <a:stCxn id="946" idx="6"/>
          </p:cNvCxnSpPr>
          <p:nvPr/>
        </p:nvCxnSpPr>
        <p:spPr>
          <a:xfrm>
            <a:off x="6657477" y="2099020"/>
            <a:ext cx="1032300" cy="86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948" name="Google Shape;948;p77"/>
          <p:cNvSpPr/>
          <p:nvPr/>
        </p:nvSpPr>
        <p:spPr>
          <a:xfrm>
            <a:off x="6061408" y="519053"/>
            <a:ext cx="599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of certain characters like ‘ ! ’  and ‘ * ’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7"/>
          <p:cNvSpPr/>
          <p:nvPr/>
        </p:nvSpPr>
        <p:spPr>
          <a:xfrm>
            <a:off x="7637526" y="3194528"/>
            <a:ext cx="44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Percentage of capital letters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7"/>
          <p:cNvSpPr/>
          <p:nvPr/>
        </p:nvSpPr>
        <p:spPr>
          <a:xfrm>
            <a:off x="7637526" y="3816614"/>
            <a:ext cx="45245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of longest uninterrupted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sequence of capital letters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77"/>
          <p:cNvSpPr/>
          <p:nvPr/>
        </p:nvSpPr>
        <p:spPr>
          <a:xfrm>
            <a:off x="7667428" y="4866745"/>
            <a:ext cx="8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8"/>
          <p:cNvSpPr/>
          <p:nvPr/>
        </p:nvSpPr>
        <p:spPr>
          <a:xfrm>
            <a:off x="-2" y="272002"/>
            <a:ext cx="9368591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histogram features: pixel values  or edge orientations?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Google Shape;95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1" y="1254354"/>
            <a:ext cx="5294772" cy="541114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8"/>
          <p:cNvSpPr/>
          <p:nvPr/>
        </p:nvSpPr>
        <p:spPr>
          <a:xfrm>
            <a:off x="2566736" y="1649861"/>
            <a:ext cx="786064" cy="2261937"/>
          </a:xfrm>
          <a:prstGeom prst="leftBracket">
            <a:avLst>
              <a:gd fmla="val 84091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78"/>
          <p:cNvSpPr/>
          <p:nvPr/>
        </p:nvSpPr>
        <p:spPr>
          <a:xfrm>
            <a:off x="3007892" y="2263410"/>
            <a:ext cx="344908" cy="3626121"/>
          </a:xfrm>
          <a:prstGeom prst="leftBracket">
            <a:avLst>
              <a:gd fmla="val 84091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78"/>
          <p:cNvSpPr/>
          <p:nvPr/>
        </p:nvSpPr>
        <p:spPr>
          <a:xfrm rot="10800000">
            <a:off x="8671635" y="1571489"/>
            <a:ext cx="786064" cy="2261937"/>
          </a:xfrm>
          <a:prstGeom prst="leftBracket">
            <a:avLst>
              <a:gd fmla="val 84091" name="adj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78"/>
          <p:cNvSpPr/>
          <p:nvPr/>
        </p:nvSpPr>
        <p:spPr>
          <a:xfrm rot="10800000">
            <a:off x="8671634" y="2146862"/>
            <a:ext cx="368969" cy="3920437"/>
          </a:xfrm>
          <a:prstGeom prst="leftBracket">
            <a:avLst>
              <a:gd fmla="val 84091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78"/>
          <p:cNvSpPr/>
          <p:nvPr/>
        </p:nvSpPr>
        <p:spPr>
          <a:xfrm>
            <a:off x="730125" y="2549996"/>
            <a:ext cx="16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dissimilar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8"/>
          <p:cNvSpPr/>
          <p:nvPr/>
        </p:nvSpPr>
        <p:spPr>
          <a:xfrm>
            <a:off x="1554125" y="4076472"/>
            <a:ext cx="13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78"/>
          <p:cNvSpPr/>
          <p:nvPr/>
        </p:nvSpPr>
        <p:spPr>
          <a:xfrm>
            <a:off x="9201026" y="4076471"/>
            <a:ext cx="19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dissimilar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8"/>
          <p:cNvSpPr/>
          <p:nvPr/>
        </p:nvSpPr>
        <p:spPr>
          <a:xfrm>
            <a:off x="9684842" y="2549996"/>
            <a:ext cx="120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9"/>
          <p:cNvSpPr/>
          <p:nvPr/>
        </p:nvSpPr>
        <p:spPr>
          <a:xfrm>
            <a:off x="-1" y="272002"/>
            <a:ext cx="7395412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 detection: raw pixels vs. histogram features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1" name="Google Shape;97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4" y="1219835"/>
            <a:ext cx="5090361" cy="563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9"/>
          <p:cNvPicPr preferRelativeResize="0"/>
          <p:nvPr/>
        </p:nvPicPr>
        <p:blipFill rotWithShape="1">
          <a:blip r:embed="rId4">
            <a:alphaModFix/>
          </a:blip>
          <a:srcRect b="0" l="0" r="58204" t="0"/>
          <a:stretch/>
        </p:blipFill>
        <p:spPr>
          <a:xfrm>
            <a:off x="8001488" y="1332130"/>
            <a:ext cx="2521644" cy="248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9"/>
          <p:cNvPicPr preferRelativeResize="0"/>
          <p:nvPr/>
        </p:nvPicPr>
        <p:blipFill rotWithShape="1">
          <a:blip r:embed="rId4">
            <a:alphaModFix/>
          </a:blip>
          <a:srcRect b="0" l="57090" r="0" t="0"/>
          <a:stretch/>
        </p:blipFill>
        <p:spPr>
          <a:xfrm>
            <a:off x="8001488" y="4107778"/>
            <a:ext cx="2521644" cy="241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21" y="1266825"/>
            <a:ext cx="1189672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0"/>
          <p:cNvSpPr/>
          <p:nvPr/>
        </p:nvSpPr>
        <p:spPr>
          <a:xfrm>
            <a:off x="-1" y="272002"/>
            <a:ext cx="5117433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of Oriented Gradients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073" y="1474871"/>
            <a:ext cx="11370730" cy="409174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1"/>
          <p:cNvSpPr/>
          <p:nvPr/>
        </p:nvSpPr>
        <p:spPr>
          <a:xfrm>
            <a:off x="-1" y="272002"/>
            <a:ext cx="2510590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features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81"/>
          <p:cNvSpPr/>
          <p:nvPr/>
        </p:nvSpPr>
        <p:spPr>
          <a:xfrm>
            <a:off x="646232" y="3289908"/>
            <a:ext cx="18643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signal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5058"/>
            <a:ext cx="120967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2"/>
          <p:cNvSpPr/>
          <p:nvPr/>
        </p:nvSpPr>
        <p:spPr>
          <a:xfrm>
            <a:off x="-1" y="272002"/>
            <a:ext cx="2229854" cy="75590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Spectrogram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/>
          <p:nvPr/>
        </p:nvSpPr>
        <p:spPr>
          <a:xfrm>
            <a:off x="-1" y="272002"/>
            <a:ext cx="5859379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if data isn’t linearly separable?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/>
          <p:nvPr/>
        </p:nvSpPr>
        <p:spPr>
          <a:xfrm rot="1252149">
            <a:off x="10563550" y="3061220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0"/>
          <p:cNvSpPr/>
          <p:nvPr/>
        </p:nvSpPr>
        <p:spPr>
          <a:xfrm rot="1252149">
            <a:off x="9665060" y="3040886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 rot="1252149">
            <a:off x="9332299" y="2644150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/>
          <p:nvPr/>
        </p:nvSpPr>
        <p:spPr>
          <a:xfrm rot="1252149">
            <a:off x="9950718" y="3462883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0"/>
          <p:cNvSpPr/>
          <p:nvPr/>
        </p:nvSpPr>
        <p:spPr>
          <a:xfrm rot="1252149">
            <a:off x="9194677" y="3452189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0"/>
          <p:cNvSpPr/>
          <p:nvPr/>
        </p:nvSpPr>
        <p:spPr>
          <a:xfrm rot="1252149">
            <a:off x="10414062" y="2246954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007F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0"/>
          <p:cNvSpPr/>
          <p:nvPr/>
        </p:nvSpPr>
        <p:spPr>
          <a:xfrm rot="1252149">
            <a:off x="8537705" y="3179924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0"/>
          <p:cNvSpPr/>
          <p:nvPr/>
        </p:nvSpPr>
        <p:spPr>
          <a:xfrm rot="1252149">
            <a:off x="9142556" y="1593410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0"/>
          <p:cNvSpPr/>
          <p:nvPr/>
        </p:nvSpPr>
        <p:spPr>
          <a:xfrm rot="1252149">
            <a:off x="8638339" y="1452864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/>
          <p:nvPr/>
        </p:nvSpPr>
        <p:spPr>
          <a:xfrm rot="1252149">
            <a:off x="9005590" y="2515724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0"/>
          <p:cNvSpPr/>
          <p:nvPr/>
        </p:nvSpPr>
        <p:spPr>
          <a:xfrm rot="1252149">
            <a:off x="9703982" y="2232262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0"/>
          <p:cNvSpPr/>
          <p:nvPr/>
        </p:nvSpPr>
        <p:spPr>
          <a:xfrm rot="1252149">
            <a:off x="8347665" y="2503346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0"/>
          <p:cNvSpPr/>
          <p:nvPr/>
        </p:nvSpPr>
        <p:spPr>
          <a:xfrm rot="1252149">
            <a:off x="9373276" y="2973664"/>
            <a:ext cx="115824" cy="115824"/>
          </a:xfrm>
          <a:prstGeom prst="ellipse">
            <a:avLst/>
          </a:prstGeom>
          <a:noFill/>
          <a:ln cap="flat" cmpd="sng" w="38100">
            <a:solidFill>
              <a:srgbClr val="FF4F5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495110" y="1473615"/>
            <a:ext cx="6384737" cy="2268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Perceptron cost can still be employed!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Unlike the linearly separable case, the minimum of the perceptron cost is not zero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30"/>
          <p:cNvCxnSpPr/>
          <p:nvPr/>
        </p:nvCxnSpPr>
        <p:spPr>
          <a:xfrm flipH="1">
            <a:off x="7979695" y="1485647"/>
            <a:ext cx="2970520" cy="2619615"/>
          </a:xfrm>
          <a:prstGeom prst="straightConnector1">
            <a:avLst/>
          </a:prstGeom>
          <a:noFill/>
          <a:ln cap="rnd" cmpd="sng" w="317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15" y="3753853"/>
            <a:ext cx="5197392" cy="10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7072" y="5225038"/>
            <a:ext cx="9648825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0"/>
          <p:cNvCxnSpPr>
            <a:stCxn id="316" idx="3"/>
          </p:cNvCxnSpPr>
          <p:nvPr/>
        </p:nvCxnSpPr>
        <p:spPr>
          <a:xfrm flipH="1">
            <a:off x="5149659" y="2725738"/>
            <a:ext cx="4187700" cy="2499300"/>
          </a:xfrm>
          <a:prstGeom prst="straightConnector1">
            <a:avLst/>
          </a:prstGeom>
          <a:noFill/>
          <a:ln cap="flat" cmpd="sng" w="15875">
            <a:solidFill>
              <a:srgbClr val="2E75B5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332" name="Google Shape;332;p30"/>
          <p:cNvCxnSpPr>
            <a:stCxn id="326" idx="4"/>
          </p:cNvCxnSpPr>
          <p:nvPr/>
        </p:nvCxnSpPr>
        <p:spPr>
          <a:xfrm flipH="1">
            <a:off x="8729258" y="3085689"/>
            <a:ext cx="681300" cy="20619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miter lim="800000"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/>
          <p:nvPr/>
        </p:nvSpPr>
        <p:spPr>
          <a:xfrm>
            <a:off x="0" y="272002"/>
            <a:ext cx="5703570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Optimization of the perceptron cost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702538" y="3598356"/>
            <a:ext cx="10597808" cy="2641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minimum always presents itself at the trivial and undesirable values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being continuous and convex, the perceptron cost is not everywhere differentiable, prohibiting the use of gradient descent/Newton’s method out of the box for its minimization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793" y="1415663"/>
            <a:ext cx="5197392" cy="10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1143" y="3974134"/>
            <a:ext cx="2935838" cy="39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/>
          <p:nvPr/>
        </p:nvSpPr>
        <p:spPr>
          <a:xfrm>
            <a:off x="702538" y="2825349"/>
            <a:ext cx="46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Two unwanted issues: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640576" y="1263758"/>
            <a:ext cx="11005992" cy="78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issues w/ the perceptron cost can be resolved by replacing the non-differentiable max function with the smooth softmax function defined as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-1" y="272002"/>
            <a:ext cx="3934327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softmax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32"/>
          <p:cNvGrpSpPr/>
          <p:nvPr/>
        </p:nvGrpSpPr>
        <p:grpSpPr>
          <a:xfrm>
            <a:off x="3295667" y="2135461"/>
            <a:ext cx="6004740" cy="503897"/>
            <a:chOff x="3295667" y="2044361"/>
            <a:chExt cx="6004740" cy="503897"/>
          </a:xfrm>
        </p:grpSpPr>
        <p:pic>
          <p:nvPicPr>
            <p:cNvPr id="351" name="Google Shape;351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79514" y="2044361"/>
              <a:ext cx="4020893" cy="50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2"/>
            <p:cNvPicPr preferRelativeResize="0"/>
            <p:nvPr/>
          </p:nvPicPr>
          <p:blipFill rotWithShape="1">
            <a:blip r:embed="rId4">
              <a:alphaModFix/>
            </a:blip>
            <a:srcRect b="11298" l="0" r="84109" t="1"/>
            <a:stretch/>
          </p:blipFill>
          <p:spPr>
            <a:xfrm>
              <a:off x="4915490" y="2129414"/>
              <a:ext cx="299027" cy="352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2"/>
            <p:cNvPicPr preferRelativeResize="0"/>
            <p:nvPr/>
          </p:nvPicPr>
          <p:blipFill rotWithShape="1">
            <a:blip r:embed="rId4">
              <a:alphaModFix/>
            </a:blip>
            <a:srcRect b="5458" l="18068" r="0" t="0"/>
            <a:stretch/>
          </p:blipFill>
          <p:spPr>
            <a:xfrm>
              <a:off x="3295667" y="2112262"/>
              <a:ext cx="1516966" cy="3692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p32"/>
          <p:cNvPicPr preferRelativeResize="0"/>
          <p:nvPr/>
        </p:nvPicPr>
        <p:blipFill rotWithShape="1">
          <a:blip r:embed="rId5">
            <a:alphaModFix/>
          </a:blip>
          <a:srcRect b="1796" l="5872" r="4038" t="9019"/>
          <a:stretch/>
        </p:blipFill>
        <p:spPr>
          <a:xfrm>
            <a:off x="2938072" y="2911641"/>
            <a:ext cx="6458592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 rotWithShape="1">
          <a:blip r:embed="rId6">
            <a:alphaModFix/>
          </a:blip>
          <a:srcRect b="0" l="0" r="0" t="60276"/>
          <a:stretch/>
        </p:blipFill>
        <p:spPr>
          <a:xfrm>
            <a:off x="3741790" y="3681747"/>
            <a:ext cx="339295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 rotWithShape="1">
          <a:blip r:embed="rId7">
            <a:alphaModFix/>
          </a:blip>
          <a:srcRect b="64463" l="0" r="53783" t="0"/>
          <a:stretch/>
        </p:blipFill>
        <p:spPr>
          <a:xfrm>
            <a:off x="7625687" y="5621581"/>
            <a:ext cx="1568117" cy="40899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/>
          <p:nvPr/>
        </p:nvSpPr>
        <p:spPr>
          <a:xfrm rot="1231398">
            <a:off x="5617185" y="4384070"/>
            <a:ext cx="1196622" cy="857956"/>
          </a:xfrm>
          <a:custGeom>
            <a:rect b="b" l="l" r="r" t="t"/>
            <a:pathLst>
              <a:path extrusionOk="0" h="857956" w="1196622">
                <a:moveTo>
                  <a:pt x="1196622" y="857956"/>
                </a:moveTo>
                <a:cubicBezTo>
                  <a:pt x="1176866" y="722489"/>
                  <a:pt x="1157111" y="587023"/>
                  <a:pt x="1095022" y="553156"/>
                </a:cubicBezTo>
                <a:cubicBezTo>
                  <a:pt x="1032933" y="519289"/>
                  <a:pt x="936978" y="711200"/>
                  <a:pt x="824089" y="654756"/>
                </a:cubicBezTo>
                <a:cubicBezTo>
                  <a:pt x="711200" y="598312"/>
                  <a:pt x="555037" y="323615"/>
                  <a:pt x="417689" y="214489"/>
                </a:cubicBezTo>
                <a:cubicBezTo>
                  <a:pt x="280341" y="105363"/>
                  <a:pt x="140170" y="52681"/>
                  <a:pt x="0" y="0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/>
          <p:nvPr/>
        </p:nvSpPr>
        <p:spPr>
          <a:xfrm rot="-9897821">
            <a:off x="6863068" y="5484494"/>
            <a:ext cx="782585" cy="320380"/>
          </a:xfrm>
          <a:custGeom>
            <a:rect b="b" l="l" r="r" t="t"/>
            <a:pathLst>
              <a:path extrusionOk="0" h="636063" w="1929541">
                <a:moveTo>
                  <a:pt x="1929541" y="636062"/>
                </a:moveTo>
                <a:cubicBezTo>
                  <a:pt x="1778349" y="554049"/>
                  <a:pt x="1430215" y="102030"/>
                  <a:pt x="1220502" y="16189"/>
                </a:cubicBezTo>
                <a:cubicBezTo>
                  <a:pt x="898912" y="-63281"/>
                  <a:pt x="250796" y="176564"/>
                  <a:pt x="0" y="159239"/>
                </a:cubicBezTo>
              </a:path>
            </a:pathLst>
          </a:cu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/>
          <p:nvPr/>
        </p:nvSpPr>
        <p:spPr>
          <a:xfrm>
            <a:off x="-1" y="272002"/>
            <a:ext cx="3934327" cy="7559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softmax perceptron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3350" y="1367537"/>
            <a:ext cx="5197392" cy="10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3"/>
          <p:cNvPicPr preferRelativeResize="0"/>
          <p:nvPr/>
        </p:nvPicPr>
        <p:blipFill rotWithShape="1">
          <a:blip r:embed="rId4">
            <a:alphaModFix/>
          </a:blip>
          <a:srcRect b="0" l="0" r="0" t="9287"/>
          <a:stretch/>
        </p:blipFill>
        <p:spPr>
          <a:xfrm>
            <a:off x="4994025" y="2530241"/>
            <a:ext cx="4848225" cy="104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/>
          <p:nvPr/>
        </p:nvSpPr>
        <p:spPr>
          <a:xfrm>
            <a:off x="2287963" y="2890735"/>
            <a:ext cx="26421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softmax perceptron: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2279756" y="1711162"/>
            <a:ext cx="26118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perceptron: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546125" y="5196140"/>
            <a:ext cx="10871143" cy="2268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softmax perceptron is usually known by the name of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classifier in the ML community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546125" y="4409177"/>
            <a:ext cx="11153274" cy="509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original perceptron is also referred to as the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hinge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due to its shape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